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68" r:id="rId3"/>
    <p:sldId id="275" r:id="rId4"/>
    <p:sldId id="269" r:id="rId5"/>
    <p:sldId id="257" r:id="rId6"/>
    <p:sldId id="267" r:id="rId7"/>
    <p:sldId id="261" r:id="rId8"/>
    <p:sldId id="262" r:id="rId9"/>
    <p:sldId id="264" r:id="rId10"/>
    <p:sldId id="265" r:id="rId11"/>
    <p:sldId id="273" r:id="rId12"/>
    <p:sldId id="274" r:id="rId13"/>
    <p:sldId id="266" r:id="rId14"/>
    <p:sldId id="276" r:id="rId15"/>
    <p:sldId id="260" r:id="rId16"/>
    <p:sldId id="259" r:id="rId17"/>
    <p:sldId id="270" r:id="rId18"/>
    <p:sldId id="271" r:id="rId19"/>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tandardabschnitt" id="{DD3C08AC-9075-4A1D-80DA-2BCAE7D8055D}">
          <p14:sldIdLst>
            <p14:sldId id="256"/>
            <p14:sldId id="268"/>
            <p14:sldId id="275"/>
            <p14:sldId id="269"/>
            <p14:sldId id="257"/>
            <p14:sldId id="267"/>
            <p14:sldId id="261"/>
            <p14:sldId id="262"/>
            <p14:sldId id="264"/>
            <p14:sldId id="265"/>
            <p14:sldId id="273"/>
            <p14:sldId id="274"/>
            <p14:sldId id="266"/>
            <p14:sldId id="276"/>
            <p14:sldId id="260"/>
            <p14:sldId id="259"/>
            <p14:sldId id="270"/>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FF00"/>
    <a:srgbClr val="FF0000"/>
    <a:srgbClr val="008000"/>
    <a:srgbClr val="CC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de-DE"/>
          </a:p>
        </p:txBody>
      </p:sp>
      <p:sp>
        <p:nvSpPr>
          <p:cNvPr id="3075"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de-DE"/>
          </a:p>
        </p:txBody>
      </p:sp>
      <p:sp>
        <p:nvSpPr>
          <p:cNvPr id="3079"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8B9FA7F-9D7C-4224-9E85-FE3FDF560C24}" type="slidenum">
              <a:rPr lang="de-DE"/>
              <a:pPr>
                <a:defRPr/>
              </a:pPr>
              <a:t>‹Nr.›</a:t>
            </a:fld>
            <a:endParaRPr lang="de-DE"/>
          </a:p>
        </p:txBody>
      </p:sp>
    </p:spTree>
    <p:extLst>
      <p:ext uri="{BB962C8B-B14F-4D97-AF65-F5344CB8AC3E}">
        <p14:creationId xmlns:p14="http://schemas.microsoft.com/office/powerpoint/2010/main" val="3533001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2358111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1067345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2833485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89490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3196881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4171186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1500489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3724083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2975470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133746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ftr" sz="quarter" idx="10"/>
          </p:nvPr>
        </p:nvSpPr>
        <p:spPr>
          <a:ln/>
        </p:spPr>
        <p:txBody>
          <a:bodyPr/>
          <a:lstStyle>
            <a:lvl1pPr>
              <a:defRPr/>
            </a:lvl1pPr>
          </a:lstStyle>
          <a:p>
            <a:pPr>
              <a:defRPr/>
            </a:pPr>
            <a:r>
              <a:rPr lang="de-DE" smtClean="0"/>
              <a:t>Anke.Detering@magistrat.bremerhaven.de</a:t>
            </a:r>
            <a:endParaRPr lang="de-DE"/>
          </a:p>
        </p:txBody>
      </p:sp>
    </p:spTree>
    <p:extLst>
      <p:ext uri="{BB962C8B-B14F-4D97-AF65-F5344CB8AC3E}">
        <p14:creationId xmlns:p14="http://schemas.microsoft.com/office/powerpoint/2010/main" val="182992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9" name="Rectangle 5"/>
          <p:cNvSpPr>
            <a:spLocks noGrp="1" noChangeArrowheads="1"/>
          </p:cNvSpPr>
          <p:nvPr>
            <p:ph type="ftr" sz="quarter" idx="3"/>
          </p:nvPr>
        </p:nvSpPr>
        <p:spPr bwMode="auto">
          <a:xfrm>
            <a:off x="468313" y="6245225"/>
            <a:ext cx="8280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solidFill>
                  <a:srgbClr val="0000FF"/>
                </a:solidFill>
                <a:latin typeface="CorpoS" pitchFamily="34" charset="0"/>
              </a:defRPr>
            </a:lvl1pPr>
          </a:lstStyle>
          <a:p>
            <a:pPr>
              <a:defRPr/>
            </a:pPr>
            <a:r>
              <a:rPr lang="de-DE" smtClean="0"/>
              <a:t>Anke.Detering@magistrat.bremerhaven.de</a:t>
            </a:r>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pic>
        <p:nvPicPr>
          <p:cNvPr id="2050" name="Picture 4" descr="2Zeil4Far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8"/>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2053" name="Line 9"/>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054" name="Line 10"/>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055" name="Rectangle 17"/>
          <p:cNvSpPr>
            <a:spLocks noGrp="1" noChangeArrowheads="1"/>
          </p:cNvSpPr>
          <p:nvPr>
            <p:ph type="ctrTitle"/>
          </p:nvPr>
        </p:nvSpPr>
        <p:spPr>
          <a:xfrm>
            <a:off x="1259632" y="932280"/>
            <a:ext cx="7702624" cy="1874639"/>
          </a:xfrm>
        </p:spPr>
        <p:txBody>
          <a:bodyPr/>
          <a:lstStyle/>
          <a:p>
            <a:pPr eaLnBrk="1" hangingPunct="1"/>
            <a:r>
              <a:rPr lang="de-DE" altLang="de-DE" sz="3200" dirty="0" smtClean="0">
                <a:cs typeface="Arial" charset="0"/>
              </a:rPr>
              <a:t/>
            </a:r>
            <a:br>
              <a:rPr lang="de-DE" altLang="de-DE" sz="3200" dirty="0" smtClean="0">
                <a:cs typeface="Arial" charset="0"/>
              </a:rPr>
            </a:br>
            <a:r>
              <a:rPr lang="de-DE" altLang="de-DE" sz="3200" dirty="0" smtClean="0">
                <a:cs typeface="Arial" charset="0"/>
              </a:rPr>
              <a:t>Bildungslandschaft</a:t>
            </a:r>
            <a:br>
              <a:rPr lang="de-DE" altLang="de-DE" sz="3200" dirty="0" smtClean="0">
                <a:cs typeface="Arial" charset="0"/>
              </a:rPr>
            </a:br>
            <a:r>
              <a:rPr lang="de-DE" altLang="de-DE" sz="3200" dirty="0" smtClean="0">
                <a:cs typeface="Arial" charset="0"/>
              </a:rPr>
              <a:t>Bremerhaven nach der Primarstufe</a:t>
            </a:r>
            <a:br>
              <a:rPr lang="de-DE" altLang="de-DE" sz="3200" dirty="0" smtClean="0">
                <a:cs typeface="Arial" charset="0"/>
              </a:rPr>
            </a:br>
            <a:endParaRPr lang="de-DE" altLang="de-DE" sz="3200" dirty="0" smtClean="0">
              <a:cs typeface="Arial" charset="0"/>
            </a:endParaRPr>
          </a:p>
        </p:txBody>
      </p:sp>
      <p:sp>
        <p:nvSpPr>
          <p:cNvPr id="2056" name="Rectangle 18"/>
          <p:cNvSpPr>
            <a:spLocks noGrp="1" noChangeArrowheads="1"/>
          </p:cNvSpPr>
          <p:nvPr>
            <p:ph type="subTitle" idx="1"/>
          </p:nvPr>
        </p:nvSpPr>
        <p:spPr>
          <a:xfrm>
            <a:off x="1371600" y="4725144"/>
            <a:ext cx="6400800" cy="1152128"/>
          </a:xfrm>
        </p:spPr>
        <p:txBody>
          <a:bodyPr/>
          <a:lstStyle/>
          <a:p>
            <a:pPr algn="l" eaLnBrk="1" hangingPunct="1"/>
            <a:r>
              <a:rPr lang="de-DE" altLang="de-DE" sz="2000" dirty="0" smtClean="0">
                <a:cs typeface="Arial" charset="0"/>
              </a:rPr>
              <a:t>Anke Detering</a:t>
            </a:r>
          </a:p>
          <a:p>
            <a:pPr algn="l" eaLnBrk="1" hangingPunct="1"/>
            <a:r>
              <a:rPr lang="de-DE" altLang="de-DE" sz="2000" dirty="0" smtClean="0">
                <a:cs typeface="Arial" charset="0"/>
              </a:rPr>
              <a:t>Oberschulrätin</a:t>
            </a:r>
          </a:p>
          <a:p>
            <a:pPr algn="l" eaLnBrk="1" hangingPunct="1"/>
            <a:r>
              <a:rPr lang="de-DE" altLang="de-DE" sz="2000" dirty="0" smtClean="0">
                <a:cs typeface="Arial" charset="0"/>
              </a:rPr>
              <a:t>Magistrat Bremerhaven</a:t>
            </a:r>
          </a:p>
        </p:txBody>
      </p:sp>
      <p:pic>
        <p:nvPicPr>
          <p:cNvPr id="2057"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7654" y="6165304"/>
            <a:ext cx="1556346"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a:cs typeface="Arial" charset="0"/>
              </a:rPr>
              <a:t> </a:t>
            </a:r>
            <a:r>
              <a:rPr lang="de-DE" altLang="de-DE" sz="2400" dirty="0" smtClean="0">
                <a:cs typeface="Arial" charset="0"/>
              </a:rPr>
              <a:t>             Versetzung </a:t>
            </a:r>
          </a:p>
        </p:txBody>
      </p:sp>
      <p:sp>
        <p:nvSpPr>
          <p:cNvPr id="3" name="Inhaltsplatzhalter 2"/>
          <p:cNvSpPr>
            <a:spLocks noGrp="1"/>
          </p:cNvSpPr>
          <p:nvPr>
            <p:ph idx="1"/>
          </p:nvPr>
        </p:nvSpPr>
        <p:spPr/>
        <p:txBody>
          <a:bodyPr/>
          <a:lstStyle/>
          <a:p>
            <a:pPr marL="0" indent="0">
              <a:buNone/>
            </a:pPr>
            <a:r>
              <a:rPr lang="de-DE" sz="1800" dirty="0"/>
              <a:t>§ 42 </a:t>
            </a:r>
            <a:r>
              <a:rPr lang="de-DE" sz="1800" dirty="0" err="1"/>
              <a:t>BremSchG</a:t>
            </a:r>
            <a:endParaRPr lang="de-DE" sz="1800" dirty="0"/>
          </a:p>
          <a:p>
            <a:pPr marL="0" indent="0">
              <a:buNone/>
            </a:pPr>
            <a:r>
              <a:rPr lang="de-DE" sz="1800" dirty="0"/>
              <a:t>(1)Am Ende der Sekundarstufe I der zum Abitur führenden Bildungsgänge wird über die Zuweisung einer Schülerin oder eines Schülers in die Gymnasiale Oberstufe entschieden.  In der Gymnasialen Oberstufe …. wird am Ende der Eingangsphase …. über die Zuweisung in die Qualifikationsphase entschieden. </a:t>
            </a:r>
          </a:p>
          <a:p>
            <a:pPr marL="0" indent="0">
              <a:buNone/>
            </a:pPr>
            <a:r>
              <a:rPr lang="de-DE" sz="2400" dirty="0" smtClean="0"/>
              <a:t>● erste </a:t>
            </a:r>
            <a:r>
              <a:rPr lang="de-DE" sz="2400" dirty="0"/>
              <a:t>Versetzungsentscheidung im Gymnasium am </a:t>
            </a:r>
            <a:r>
              <a:rPr lang="de-DE" sz="2400" dirty="0" smtClean="0"/>
              <a:t>Ende</a:t>
            </a:r>
          </a:p>
          <a:p>
            <a:pPr marL="0" indent="0">
              <a:buNone/>
            </a:pPr>
            <a:r>
              <a:rPr lang="de-DE" sz="2400" dirty="0"/>
              <a:t> </a:t>
            </a:r>
            <a:r>
              <a:rPr lang="de-DE" sz="2400" dirty="0" smtClean="0"/>
              <a:t>  </a:t>
            </a:r>
            <a:r>
              <a:rPr lang="de-DE" sz="2400" dirty="0"/>
              <a:t>der Klasse 9</a:t>
            </a:r>
          </a:p>
          <a:p>
            <a:pPr marL="0" indent="0">
              <a:buNone/>
            </a:pPr>
            <a:r>
              <a:rPr lang="de-DE" sz="2400" dirty="0" smtClean="0"/>
              <a:t>● </a:t>
            </a:r>
            <a:r>
              <a:rPr lang="de-DE" sz="2400" dirty="0"/>
              <a:t>erste Versetzungsentscheidung in der Oberschule </a:t>
            </a:r>
            <a:r>
              <a:rPr lang="de-DE" sz="2400" dirty="0" smtClean="0"/>
              <a:t>am</a:t>
            </a:r>
          </a:p>
          <a:p>
            <a:pPr marL="0" indent="0">
              <a:buNone/>
            </a:pPr>
            <a:r>
              <a:rPr lang="de-DE" sz="2400" dirty="0"/>
              <a:t> </a:t>
            </a:r>
            <a:r>
              <a:rPr lang="de-DE" sz="2400" dirty="0" smtClean="0"/>
              <a:t>  </a:t>
            </a:r>
            <a:r>
              <a:rPr lang="de-DE" sz="2400" dirty="0"/>
              <a:t>Ende der Klasse 9 (achtjähriger Bildungsgang zum </a:t>
            </a:r>
            <a:endParaRPr lang="de-DE" sz="2400" dirty="0" smtClean="0"/>
          </a:p>
          <a:p>
            <a:pPr marL="0" indent="0">
              <a:buNone/>
            </a:pPr>
            <a:r>
              <a:rPr lang="de-DE" sz="2400" dirty="0"/>
              <a:t> </a:t>
            </a:r>
            <a:r>
              <a:rPr lang="de-DE" sz="2400" dirty="0" smtClean="0"/>
              <a:t>  Abitur</a:t>
            </a:r>
            <a:r>
              <a:rPr lang="de-DE" sz="2400" dirty="0"/>
              <a:t>) oder Klasse 10</a:t>
            </a:r>
          </a:p>
          <a:p>
            <a:pPr marL="0" indent="0">
              <a:buNone/>
            </a:pPr>
            <a:endParaRPr lang="de-DE" sz="2400"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97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000" dirty="0">
                <a:cs typeface="Arial" charset="0"/>
              </a:rPr>
              <a:t> </a:t>
            </a:r>
            <a:r>
              <a:rPr lang="de-DE" altLang="de-DE" sz="2000" dirty="0" smtClean="0">
                <a:cs typeface="Arial" charset="0"/>
              </a:rPr>
              <a:t>               Aufnahme / Zeitablauf </a:t>
            </a:r>
            <a:r>
              <a:rPr lang="de-DE" altLang="de-DE" sz="2000" dirty="0" err="1" smtClean="0">
                <a:cs typeface="Arial" charset="0"/>
              </a:rPr>
              <a:t>Sj</a:t>
            </a:r>
            <a:r>
              <a:rPr lang="de-DE" altLang="de-DE" sz="2000" dirty="0" smtClean="0">
                <a:cs typeface="Arial" charset="0"/>
              </a:rPr>
              <a:t>. 2024/25</a:t>
            </a:r>
          </a:p>
        </p:txBody>
      </p:sp>
      <p:sp>
        <p:nvSpPr>
          <p:cNvPr id="3" name="Inhaltsplatzhalter 2"/>
          <p:cNvSpPr>
            <a:spLocks noGrp="1"/>
          </p:cNvSpPr>
          <p:nvPr>
            <p:ph idx="1"/>
          </p:nvPr>
        </p:nvSpPr>
        <p:spPr/>
        <p:txBody>
          <a:bodyPr/>
          <a:lstStyle/>
          <a:p>
            <a:pPr marL="0" indent="0">
              <a:buNone/>
            </a:pPr>
            <a:r>
              <a:rPr lang="de-DE" sz="2400" b="1" dirty="0" smtClean="0"/>
              <a:t>► </a:t>
            </a:r>
            <a:r>
              <a:rPr lang="de-DE" sz="2400" b="1" dirty="0" smtClean="0"/>
              <a:t>Januar 2024:</a:t>
            </a:r>
            <a:r>
              <a:rPr lang="de-DE" sz="2400" dirty="0" smtClean="0"/>
              <a:t> </a:t>
            </a:r>
            <a:r>
              <a:rPr lang="de-DE" sz="2400" dirty="0" smtClean="0"/>
              <a:t>Versenden des Elternbriefes</a:t>
            </a:r>
          </a:p>
          <a:p>
            <a:pPr marL="0" indent="0">
              <a:buNone/>
            </a:pPr>
            <a:r>
              <a:rPr lang="de-DE" sz="2400" b="1" dirty="0" smtClean="0"/>
              <a:t>► 20.-29.11.23:   </a:t>
            </a:r>
            <a:r>
              <a:rPr lang="de-DE" sz="2400" dirty="0" smtClean="0"/>
              <a:t>Infoabende in den Schulen</a:t>
            </a:r>
          </a:p>
          <a:p>
            <a:pPr marL="0" indent="0">
              <a:buNone/>
            </a:pPr>
            <a:r>
              <a:rPr lang="de-DE" sz="2400" dirty="0" smtClean="0"/>
              <a:t>► </a:t>
            </a:r>
            <a:r>
              <a:rPr lang="de-DE" sz="2400" b="1" dirty="0" smtClean="0">
                <a:solidFill>
                  <a:srgbClr val="FF0000"/>
                </a:solidFill>
              </a:rPr>
              <a:t>08.02.24:  </a:t>
            </a:r>
            <a:r>
              <a:rPr lang="de-DE" sz="2400" dirty="0" smtClean="0">
                <a:solidFill>
                  <a:srgbClr val="FF0000"/>
                </a:solidFill>
              </a:rPr>
              <a:t>Letzter Tag Abgabe der </a:t>
            </a:r>
            <a:r>
              <a:rPr lang="de-DE" sz="2400" dirty="0" err="1" smtClean="0">
                <a:solidFill>
                  <a:srgbClr val="FF0000"/>
                </a:solidFill>
              </a:rPr>
              <a:t>Anwahlbögen</a:t>
            </a:r>
            <a:endParaRPr lang="de-DE" sz="2400" dirty="0" smtClean="0">
              <a:solidFill>
                <a:srgbClr val="FF0000"/>
              </a:solidFill>
            </a:endParaRPr>
          </a:p>
          <a:p>
            <a:pPr marL="0" indent="0">
              <a:buNone/>
            </a:pPr>
            <a:r>
              <a:rPr lang="de-DE" sz="2400" dirty="0" smtClean="0"/>
              <a:t>► </a:t>
            </a:r>
            <a:r>
              <a:rPr lang="de-DE" sz="2400" b="1" dirty="0" smtClean="0"/>
              <a:t>21.02.24:  </a:t>
            </a:r>
            <a:r>
              <a:rPr lang="de-DE" sz="2400" dirty="0" smtClean="0"/>
              <a:t>Härtefallanträge an die Schulen</a:t>
            </a:r>
          </a:p>
          <a:p>
            <a:pPr marL="0" indent="0">
              <a:buNone/>
            </a:pPr>
            <a:r>
              <a:rPr lang="de-DE" sz="2400" dirty="0" smtClean="0"/>
              <a:t>► </a:t>
            </a:r>
            <a:r>
              <a:rPr lang="de-DE" sz="2400" b="1" dirty="0" smtClean="0"/>
              <a:t>28.02.24:  </a:t>
            </a:r>
            <a:r>
              <a:rPr lang="de-DE" sz="2400" dirty="0" smtClean="0"/>
              <a:t>Rückmeldung über die Anerkennung </a:t>
            </a:r>
            <a:r>
              <a:rPr lang="de-DE" sz="2400" dirty="0" smtClean="0"/>
              <a:t>der</a:t>
            </a:r>
          </a:p>
          <a:p>
            <a:pPr marL="0" indent="0">
              <a:buNone/>
            </a:pPr>
            <a:r>
              <a:rPr lang="de-DE" sz="2400" dirty="0" smtClean="0"/>
              <a:t>                      </a:t>
            </a:r>
            <a:r>
              <a:rPr lang="de-DE" sz="2400" dirty="0" smtClean="0"/>
              <a:t>Härtefallanträge</a:t>
            </a:r>
          </a:p>
          <a:p>
            <a:pPr marL="0" indent="0">
              <a:buNone/>
            </a:pPr>
            <a:r>
              <a:rPr lang="de-DE" sz="2400" dirty="0" smtClean="0"/>
              <a:t>► </a:t>
            </a:r>
            <a:r>
              <a:rPr lang="de-DE" sz="2400" b="1" dirty="0" smtClean="0"/>
              <a:t>07.03.24:  </a:t>
            </a:r>
            <a:r>
              <a:rPr lang="de-DE" sz="2400" dirty="0" smtClean="0"/>
              <a:t>Verteilungskonferenz</a:t>
            </a:r>
          </a:p>
          <a:p>
            <a:pPr marL="0" indent="0">
              <a:buNone/>
            </a:pPr>
            <a:r>
              <a:rPr lang="de-DE" sz="2400" dirty="0" smtClean="0"/>
              <a:t>► </a:t>
            </a:r>
            <a:r>
              <a:rPr lang="de-DE" sz="2400" b="1" dirty="0" smtClean="0">
                <a:solidFill>
                  <a:srgbClr val="00B050"/>
                </a:solidFill>
              </a:rPr>
              <a:t>21./22.03.24 </a:t>
            </a:r>
            <a:r>
              <a:rPr lang="de-DE" sz="2400" dirty="0" smtClean="0">
                <a:solidFill>
                  <a:srgbClr val="00B050"/>
                </a:solidFill>
              </a:rPr>
              <a:t>Versand der Zuweisungsbescheide</a:t>
            </a:r>
          </a:p>
          <a:p>
            <a:pPr marL="0" indent="0">
              <a:buNone/>
            </a:pPr>
            <a:endParaRPr lang="de-DE" sz="2400" dirty="0" smtClean="0"/>
          </a:p>
          <a:p>
            <a:pPr marL="0" indent="0">
              <a:buNone/>
            </a:pPr>
            <a:endParaRPr lang="de-DE" sz="2400" b="1"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622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a:cs typeface="Arial" charset="0"/>
              </a:rPr>
              <a:t> </a:t>
            </a:r>
            <a:r>
              <a:rPr lang="de-DE" altLang="de-DE" sz="2400" dirty="0" smtClean="0">
                <a:cs typeface="Arial" charset="0"/>
              </a:rPr>
              <a:t>    Infoabende</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406194295"/>
              </p:ext>
            </p:extLst>
          </p:nvPr>
        </p:nvGraphicFramePr>
        <p:xfrm>
          <a:off x="971600" y="1192039"/>
          <a:ext cx="5507628" cy="4762537"/>
        </p:xfrm>
        <a:graphic>
          <a:graphicData uri="http://schemas.openxmlformats.org/drawingml/2006/table">
            <a:tbl>
              <a:tblPr firstRow="1" firstCol="1" bandRow="1"/>
              <a:tblGrid>
                <a:gridCol w="2348903">
                  <a:extLst>
                    <a:ext uri="{9D8B030D-6E8A-4147-A177-3AD203B41FA5}">
                      <a16:colId xmlns:a16="http://schemas.microsoft.com/office/drawing/2014/main" val="20000"/>
                    </a:ext>
                  </a:extLst>
                </a:gridCol>
                <a:gridCol w="3158725">
                  <a:extLst>
                    <a:ext uri="{9D8B030D-6E8A-4147-A177-3AD203B41FA5}">
                      <a16:colId xmlns:a16="http://schemas.microsoft.com/office/drawing/2014/main" val="20001"/>
                    </a:ext>
                  </a:extLst>
                </a:gridCol>
              </a:tblGrid>
              <a:tr h="540484">
                <a:tc>
                  <a:txBody>
                    <a:bodyPr/>
                    <a:lstStyle/>
                    <a:p>
                      <a:pPr>
                        <a:spcAft>
                          <a:spcPts val="0"/>
                        </a:spcAft>
                      </a:pPr>
                      <a:r>
                        <a:rPr lang="de-DE" sz="1100" b="1" dirty="0">
                          <a:effectLst/>
                          <a:latin typeface="Arial"/>
                          <a:ea typeface="Times New Roman"/>
                        </a:rPr>
                        <a:t> </a:t>
                      </a:r>
                      <a:endParaRPr lang="de-DE" sz="1000" dirty="0">
                        <a:effectLst/>
                        <a:latin typeface="Times New Roman"/>
                        <a:ea typeface="Times New Roman"/>
                      </a:endParaRPr>
                    </a:p>
                    <a:p>
                      <a:pPr>
                        <a:spcAft>
                          <a:spcPts val="0"/>
                        </a:spcAft>
                      </a:pPr>
                      <a:r>
                        <a:rPr lang="de-DE" sz="1200" b="1" u="sng" dirty="0" smtClean="0">
                          <a:effectLst/>
                          <a:latin typeface="Arial" panose="020B0604020202020204" pitchFamily="34" charset="0"/>
                          <a:ea typeface="Times New Roman"/>
                          <a:cs typeface="Arial" panose="020B0604020202020204" pitchFamily="34" charset="0"/>
                        </a:rPr>
                        <a:t>Beginn:</a:t>
                      </a:r>
                      <a:r>
                        <a:rPr lang="de-DE" sz="1200" b="1" u="sng" baseline="0" dirty="0" smtClean="0">
                          <a:effectLst/>
                          <a:latin typeface="Arial" panose="020B0604020202020204" pitchFamily="34" charset="0"/>
                          <a:ea typeface="Times New Roman"/>
                          <a:cs typeface="Arial" panose="020B0604020202020204" pitchFamily="34" charset="0"/>
                        </a:rPr>
                        <a:t> 18 Uhr</a:t>
                      </a:r>
                      <a:endParaRPr lang="de-DE" sz="1200" b="1" u="sng" dirty="0">
                        <a:effectLst/>
                        <a:latin typeface="Arial" panose="020B0604020202020204" pitchFamily="34" charset="0"/>
                        <a:ea typeface="Times New Roman"/>
                        <a:cs typeface="Arial" panose="020B0604020202020204" pitchFamily="34" charset="0"/>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100" b="1" dirty="0">
                          <a:effectLst/>
                          <a:latin typeface="Arial"/>
                          <a:ea typeface="Times New Roman"/>
                        </a:rPr>
                        <a:t> </a:t>
                      </a:r>
                      <a:endParaRPr lang="de-DE" sz="1000" dirty="0">
                        <a:effectLst/>
                        <a:latin typeface="Times New Roman"/>
                        <a:ea typeface="Times New Roman"/>
                      </a:endParaRPr>
                    </a:p>
                    <a:p>
                      <a:pPr algn="ctr">
                        <a:spcAft>
                          <a:spcPts val="0"/>
                        </a:spcAft>
                      </a:pPr>
                      <a:r>
                        <a:rPr lang="de-DE" sz="1100" b="1" dirty="0">
                          <a:effectLst/>
                          <a:latin typeface="Arial"/>
                          <a:ea typeface="Times New Roman"/>
                        </a:rPr>
                        <a:t>Schule</a:t>
                      </a:r>
                      <a:endParaRPr lang="de-DE"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00233">
                <a:tc>
                  <a:txBody>
                    <a:bodyPr/>
                    <a:lstStyle/>
                    <a:p>
                      <a:pPr>
                        <a:spcAft>
                          <a:spcPts val="0"/>
                        </a:spcAft>
                      </a:pPr>
                      <a:r>
                        <a:rPr lang="de-DE" sz="900" dirty="0">
                          <a:effectLst/>
                          <a:latin typeface="Arial"/>
                          <a:ea typeface="Times New Roman"/>
                        </a:rPr>
                        <a:t> </a:t>
                      </a:r>
                      <a:endParaRPr lang="de-DE" sz="1200" dirty="0">
                        <a:effectLst/>
                        <a:latin typeface="Times New Roman"/>
                        <a:ea typeface="Times New Roman"/>
                      </a:endParaRPr>
                    </a:p>
                    <a:p>
                      <a:pPr>
                        <a:spcAft>
                          <a:spcPts val="0"/>
                        </a:spcAft>
                      </a:pPr>
                      <a:r>
                        <a:rPr lang="de-DE" sz="1200" b="1" dirty="0" smtClean="0">
                          <a:effectLst/>
                          <a:latin typeface="Arial"/>
                          <a:ea typeface="Times New Roman"/>
                        </a:rPr>
                        <a:t>Montag, </a:t>
                      </a:r>
                      <a:r>
                        <a:rPr lang="de-DE" sz="900" dirty="0">
                          <a:effectLst/>
                          <a:latin typeface="Arial"/>
                          <a:ea typeface="Times New Roman"/>
                        </a:rPr>
                        <a:t> </a:t>
                      </a:r>
                      <a:r>
                        <a:rPr lang="de-DE" sz="1200" b="1" dirty="0" smtClean="0">
                          <a:effectLst/>
                          <a:latin typeface="Arial"/>
                          <a:ea typeface="Times New Roman"/>
                        </a:rPr>
                        <a:t>20.11.2023</a:t>
                      </a:r>
                      <a:endParaRPr lang="de-DE" sz="1000" dirty="0">
                        <a:effectLst/>
                        <a:latin typeface="Times New Roman"/>
                        <a:ea typeface="Times New Roman"/>
                      </a:endParaRPr>
                    </a:p>
                    <a:p>
                      <a:pPr>
                        <a:spcAft>
                          <a:spcPts val="0"/>
                        </a:spcAft>
                      </a:pPr>
                      <a:r>
                        <a:rPr lang="de-DE" sz="900" dirty="0">
                          <a:effectLst/>
                          <a:latin typeface="Arial"/>
                          <a:ea typeface="Times New Roman"/>
                        </a:rPr>
                        <a:t> </a:t>
                      </a:r>
                      <a:endParaRPr lang="de-DE"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smtClean="0">
                          <a:effectLst/>
                          <a:latin typeface="+mn-lt"/>
                          <a:ea typeface="Times New Roman"/>
                        </a:rPr>
                        <a:t>Schule am Ernst-Reuter-Platz</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1" dirty="0" smtClean="0">
                        <a:effectLst/>
                        <a:latin typeface="+mn-lt"/>
                        <a:ea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smtClean="0">
                          <a:effectLst/>
                          <a:latin typeface="+mn-lt"/>
                          <a:ea typeface="Times New Roman"/>
                        </a:rPr>
                        <a:t>Oberschule</a:t>
                      </a:r>
                      <a:r>
                        <a:rPr lang="de-DE" sz="1200" b="1" baseline="0" dirty="0" smtClean="0">
                          <a:effectLst/>
                          <a:latin typeface="+mn-lt"/>
                          <a:ea typeface="Times New Roman"/>
                        </a:rPr>
                        <a:t> </a:t>
                      </a:r>
                      <a:r>
                        <a:rPr lang="de-DE" sz="1200" b="1" baseline="0" dirty="0" err="1" smtClean="0">
                          <a:effectLst/>
                          <a:latin typeface="+mn-lt"/>
                          <a:ea typeface="Times New Roman"/>
                        </a:rPr>
                        <a:t>Geestemünde</a:t>
                      </a:r>
                      <a:endParaRPr lang="de-DE" sz="1200" b="1" dirty="0" smtClean="0">
                        <a:effectLst/>
                        <a:latin typeface="+mn-lt"/>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25376">
                <a:tc>
                  <a:txBody>
                    <a:bodyPr/>
                    <a:lstStyle/>
                    <a:p>
                      <a:pPr>
                        <a:spcAft>
                          <a:spcPts val="0"/>
                        </a:spcAft>
                      </a:pPr>
                      <a:r>
                        <a:rPr lang="de-DE" sz="900" dirty="0">
                          <a:effectLst/>
                          <a:latin typeface="Arial"/>
                          <a:ea typeface="Times New Roman"/>
                        </a:rPr>
                        <a:t> </a:t>
                      </a:r>
                      <a:endParaRPr lang="de-DE" sz="1000" dirty="0">
                        <a:effectLst/>
                        <a:latin typeface="Times New Roman"/>
                        <a:ea typeface="Times New Roman"/>
                      </a:endParaRPr>
                    </a:p>
                    <a:p>
                      <a:pPr>
                        <a:spcAft>
                          <a:spcPts val="0"/>
                        </a:spcAft>
                      </a:pPr>
                      <a:r>
                        <a:rPr lang="de-DE" sz="1200" b="1" dirty="0" smtClean="0">
                          <a:effectLst/>
                          <a:latin typeface="Arial"/>
                          <a:ea typeface="Times New Roman"/>
                        </a:rPr>
                        <a:t>Dienstag, 21.11.2023</a:t>
                      </a:r>
                      <a:endParaRPr lang="de-DE" sz="1200" dirty="0">
                        <a:effectLst/>
                        <a:latin typeface="Times New Roman"/>
                        <a:ea typeface="Times New Roman"/>
                      </a:endParaRPr>
                    </a:p>
                    <a:p>
                      <a:pPr>
                        <a:spcAft>
                          <a:spcPts val="0"/>
                        </a:spcAft>
                      </a:pPr>
                      <a:r>
                        <a:rPr lang="de-DE" sz="900" dirty="0">
                          <a:effectLst/>
                          <a:latin typeface="Arial"/>
                          <a:ea typeface="Times New Roman"/>
                        </a:rPr>
                        <a:t> </a:t>
                      </a:r>
                      <a:endParaRPr lang="de-DE" sz="1000" dirty="0">
                        <a:effectLst/>
                        <a:latin typeface="Times New Roman"/>
                        <a:ea typeface="Times New Roman"/>
                      </a:endParaRPr>
                    </a:p>
                    <a:p>
                      <a:pPr>
                        <a:spcAft>
                          <a:spcPts val="0"/>
                        </a:spcAft>
                      </a:pPr>
                      <a:r>
                        <a:rPr lang="de-DE" sz="900" dirty="0">
                          <a:effectLst/>
                          <a:latin typeface="Arial"/>
                          <a:ea typeface="Times New Roman"/>
                        </a:rPr>
                        <a:t> </a:t>
                      </a:r>
                      <a:endParaRPr lang="de-DE"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smtClean="0">
                          <a:effectLst/>
                          <a:latin typeface="+mn-lt"/>
                          <a:ea typeface="Times New Roman"/>
                        </a:rPr>
                        <a:t>Johann-Gutenberg-Schule</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smtClean="0">
                          <a:effectLst/>
                          <a:latin typeface="+mn-lt"/>
                          <a:ea typeface="Times New Roman"/>
                        </a:rPr>
                        <a:t>Humboldtschule</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1" dirty="0" smtClean="0">
                        <a:effectLst/>
                        <a:latin typeface="+mn-lt"/>
                        <a:ea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smtClean="0">
                          <a:effectLst/>
                          <a:latin typeface="+mn-lt"/>
                          <a:ea typeface="Times New Roman"/>
                        </a:rPr>
                        <a:t>Edith-Stein-Schule</a:t>
                      </a:r>
                      <a:endParaRPr lang="de-DE" sz="1200" b="1" dirty="0" smtClean="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5309">
                <a:tc>
                  <a:txBody>
                    <a:bodyPr/>
                    <a:lstStyle/>
                    <a:p>
                      <a:pPr>
                        <a:spcAft>
                          <a:spcPts val="0"/>
                        </a:spcAft>
                      </a:pPr>
                      <a:r>
                        <a:rPr lang="de-DE" sz="900" dirty="0">
                          <a:effectLst/>
                          <a:latin typeface="Arial"/>
                          <a:ea typeface="Times New Roman"/>
                        </a:rPr>
                        <a:t> </a:t>
                      </a:r>
                      <a:endParaRPr lang="de-DE" sz="1000" dirty="0">
                        <a:effectLst/>
                        <a:latin typeface="Times New Roman"/>
                        <a:ea typeface="Times New Roman"/>
                      </a:endParaRPr>
                    </a:p>
                    <a:p>
                      <a:pPr>
                        <a:spcAft>
                          <a:spcPts val="0"/>
                        </a:spcAft>
                      </a:pPr>
                      <a:r>
                        <a:rPr lang="de-DE" sz="1200" b="1" dirty="0" smtClean="0">
                          <a:effectLst/>
                          <a:latin typeface="Arial"/>
                          <a:ea typeface="Times New Roman"/>
                        </a:rPr>
                        <a:t>Mittwoch,</a:t>
                      </a:r>
                      <a:r>
                        <a:rPr lang="de-DE" sz="1200" b="1" baseline="0" dirty="0" smtClean="0">
                          <a:effectLst/>
                          <a:latin typeface="Arial"/>
                          <a:ea typeface="Times New Roman"/>
                        </a:rPr>
                        <a:t> 22.11.2023</a:t>
                      </a:r>
                      <a:endParaRPr lang="de-DE" sz="1000" dirty="0">
                        <a:effectLst/>
                        <a:latin typeface="Times New Roman"/>
                        <a:ea typeface="Times New Roman"/>
                      </a:endParaRPr>
                    </a:p>
                    <a:p>
                      <a:pPr>
                        <a:spcAft>
                          <a:spcPts val="0"/>
                        </a:spcAft>
                      </a:pPr>
                      <a:r>
                        <a:rPr lang="de-DE" sz="900" dirty="0">
                          <a:effectLst/>
                          <a:latin typeface="Arial"/>
                          <a:ea typeface="Times New Roman"/>
                        </a:rPr>
                        <a:t> </a:t>
                      </a:r>
                      <a:endParaRPr lang="de-DE"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baseline="0" dirty="0" smtClean="0">
                          <a:effectLst/>
                          <a:latin typeface="+mn-lt"/>
                          <a:ea typeface="Times New Roman"/>
                        </a:rPr>
                        <a:t>Gaußschule II</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1" baseline="0" dirty="0" smtClean="0">
                        <a:effectLst/>
                        <a:latin typeface="+mn-lt"/>
                        <a:ea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b="1" baseline="0" dirty="0" smtClean="0">
                          <a:effectLst/>
                          <a:latin typeface="+mn-lt"/>
                          <a:ea typeface="Times New Roman"/>
                        </a:rPr>
                        <a:t>Paula-Modersohn-Schule</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27920">
                <a:tc>
                  <a:txBody>
                    <a:bodyPr/>
                    <a:lstStyle/>
                    <a:p>
                      <a:pPr>
                        <a:spcAft>
                          <a:spcPts val="0"/>
                        </a:spcAft>
                      </a:pPr>
                      <a:r>
                        <a:rPr lang="de-DE" sz="900" dirty="0">
                          <a:effectLst/>
                          <a:latin typeface="Arial"/>
                          <a:ea typeface="Times New Roman"/>
                        </a:rPr>
                        <a:t> </a:t>
                      </a:r>
                      <a:endParaRPr lang="de-DE" sz="1000" dirty="0">
                        <a:effectLst/>
                        <a:latin typeface="Times New Roman"/>
                        <a:ea typeface="Times New Roman"/>
                      </a:endParaRPr>
                    </a:p>
                    <a:p>
                      <a:pPr>
                        <a:spcAft>
                          <a:spcPts val="0"/>
                        </a:spcAft>
                      </a:pPr>
                      <a:r>
                        <a:rPr lang="de-DE" sz="1200" b="1" dirty="0" smtClean="0">
                          <a:effectLst/>
                          <a:latin typeface="Arial"/>
                          <a:ea typeface="Times New Roman"/>
                        </a:rPr>
                        <a:t>Donnerstag,</a:t>
                      </a:r>
                      <a:r>
                        <a:rPr lang="de-DE" sz="1200" b="1" baseline="0" dirty="0" smtClean="0">
                          <a:effectLst/>
                          <a:latin typeface="Arial"/>
                          <a:ea typeface="Times New Roman"/>
                        </a:rPr>
                        <a:t> 23.11.2023</a:t>
                      </a:r>
                      <a:endParaRPr lang="de-DE" sz="1000" dirty="0">
                        <a:effectLst/>
                        <a:latin typeface="Times New Roman"/>
                        <a:ea typeface="Times New Roman"/>
                      </a:endParaRPr>
                    </a:p>
                    <a:p>
                      <a:pPr>
                        <a:spcAft>
                          <a:spcPts val="0"/>
                        </a:spcAft>
                      </a:pPr>
                      <a:r>
                        <a:rPr lang="de-DE" sz="900" dirty="0">
                          <a:effectLst/>
                          <a:latin typeface="Arial"/>
                          <a:ea typeface="Times New Roman"/>
                        </a:rPr>
                        <a:t> </a:t>
                      </a:r>
                      <a:endParaRPr lang="de-DE"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00" b="1" dirty="0">
                          <a:effectLst/>
                          <a:latin typeface="Arial"/>
                          <a:ea typeface="Times New Roman"/>
                        </a:rPr>
                        <a:t> </a:t>
                      </a:r>
                      <a:r>
                        <a:rPr lang="de-DE" sz="1200" b="1" dirty="0" smtClean="0">
                          <a:effectLst/>
                          <a:latin typeface="+mn-lt"/>
                          <a:ea typeface="Times New Roman"/>
                        </a:rPr>
                        <a:t>Neue</a:t>
                      </a:r>
                      <a:r>
                        <a:rPr lang="de-DE" sz="1200" b="1" baseline="0" dirty="0" smtClean="0">
                          <a:effectLst/>
                          <a:latin typeface="+mn-lt"/>
                          <a:ea typeface="Times New Roman"/>
                        </a:rPr>
                        <a:t> Oberschule </a:t>
                      </a:r>
                      <a:r>
                        <a:rPr lang="de-DE" sz="1200" b="1" baseline="0" dirty="0" err="1" smtClean="0">
                          <a:effectLst/>
                          <a:latin typeface="+mn-lt"/>
                          <a:ea typeface="Times New Roman"/>
                        </a:rPr>
                        <a:t>Lehe</a:t>
                      </a:r>
                      <a:endParaRPr lang="de-DE" sz="1200" b="1" baseline="0" dirty="0" smtClean="0">
                        <a:effectLst/>
                        <a:latin typeface="+mn-lt"/>
                        <a:ea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1" baseline="0" dirty="0" smtClean="0">
                        <a:effectLst/>
                        <a:latin typeface="+mn-lt"/>
                        <a:ea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b="1" baseline="0" dirty="0" smtClean="0">
                          <a:effectLst/>
                          <a:latin typeface="+mn-lt"/>
                          <a:ea typeface="Times New Roman"/>
                        </a:rPr>
                        <a:t>Wilhelm-Raabe-Schule</a:t>
                      </a:r>
                      <a:endParaRPr lang="de-DE" sz="1200" b="1" dirty="0" smtClean="0">
                        <a:effectLst/>
                        <a:latin typeface="+mn-lt"/>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75253">
                <a:tc>
                  <a:txBody>
                    <a:bodyPr/>
                    <a:lstStyle/>
                    <a:p>
                      <a:pPr>
                        <a:spcAft>
                          <a:spcPts val="0"/>
                        </a:spcAft>
                      </a:pPr>
                      <a:endParaRPr lang="de-DE" sz="1000" dirty="0" smtClean="0">
                        <a:effectLst/>
                        <a:latin typeface="Times New Roman"/>
                        <a:ea typeface="Times New Roman"/>
                      </a:endParaRPr>
                    </a:p>
                    <a:p>
                      <a:pPr>
                        <a:spcAft>
                          <a:spcPts val="0"/>
                        </a:spcAft>
                      </a:pPr>
                      <a:r>
                        <a:rPr lang="de-DE" sz="1200" b="1" dirty="0" smtClean="0">
                          <a:effectLst/>
                          <a:latin typeface="+mj-lt"/>
                          <a:ea typeface="Times New Roman"/>
                        </a:rPr>
                        <a:t>Montag,</a:t>
                      </a:r>
                      <a:r>
                        <a:rPr lang="de-DE" sz="1200" b="1" baseline="0" dirty="0" smtClean="0">
                          <a:effectLst/>
                          <a:latin typeface="+mj-lt"/>
                          <a:ea typeface="Times New Roman"/>
                        </a:rPr>
                        <a:t> 27.11.2023</a:t>
                      </a:r>
                      <a:endParaRPr lang="de-DE" sz="1200" b="1" dirty="0">
                        <a:effectLst/>
                        <a:latin typeface="+mj-lt"/>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200" b="1" baseline="0" dirty="0" smtClean="0">
                          <a:effectLst/>
                          <a:latin typeface="+mn-lt"/>
                          <a:ea typeface="Times New Roman"/>
                        </a:rPr>
                        <a:t>Heinrich-Heine-Schule</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13111">
                <a:tc>
                  <a:txBody>
                    <a:bodyPr/>
                    <a:lstStyle/>
                    <a:p>
                      <a:pPr>
                        <a:spcAft>
                          <a:spcPts val="0"/>
                        </a:spcAft>
                      </a:pPr>
                      <a:r>
                        <a:rPr lang="de-DE" sz="900" dirty="0">
                          <a:effectLst/>
                          <a:latin typeface="Arial"/>
                          <a:ea typeface="Times New Roman"/>
                        </a:rPr>
                        <a:t> </a:t>
                      </a:r>
                      <a:endParaRPr lang="de-DE" sz="1000" dirty="0" smtClean="0">
                        <a:effectLst/>
                        <a:latin typeface="Times New Roman"/>
                        <a:ea typeface="Times New Roman"/>
                      </a:endParaRPr>
                    </a:p>
                    <a:p>
                      <a:pPr>
                        <a:spcAft>
                          <a:spcPts val="0"/>
                        </a:spcAft>
                      </a:pPr>
                      <a:r>
                        <a:rPr lang="de-DE" sz="1200" b="1" dirty="0" smtClean="0">
                          <a:effectLst/>
                          <a:latin typeface="Arial" panose="020B0604020202020204" pitchFamily="34" charset="0"/>
                          <a:ea typeface="Times New Roman"/>
                          <a:cs typeface="Arial" panose="020B0604020202020204" pitchFamily="34" charset="0"/>
                        </a:rPr>
                        <a:t>Dienstag, 28.11.23</a:t>
                      </a:r>
                      <a:endParaRPr lang="de-DE" sz="1200" b="1" dirty="0">
                        <a:effectLst/>
                        <a:latin typeface="Arial" panose="020B0604020202020204" pitchFamily="34" charset="0"/>
                        <a:ea typeface="Times New Roman"/>
                        <a:cs typeface="Arial" panose="020B0604020202020204" pitchFamily="34" charset="0"/>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baseline="0" dirty="0" smtClean="0">
                          <a:effectLst/>
                          <a:latin typeface="+mn-lt"/>
                          <a:ea typeface="Times New Roman"/>
                        </a:rPr>
                        <a:t>Schule am Leher Markt</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1" baseline="0" dirty="0" smtClean="0">
                        <a:effectLst/>
                        <a:latin typeface="+mn-lt"/>
                        <a:ea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b="1" baseline="0" dirty="0" smtClean="0">
                          <a:effectLst/>
                          <a:latin typeface="+mn-lt"/>
                          <a:ea typeface="Times New Roman"/>
                        </a:rPr>
                        <a:t>Carl von Ossietzky Oberschule</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25376">
                <a:tc>
                  <a:txBody>
                    <a:bodyPr/>
                    <a:lstStyle/>
                    <a:p>
                      <a:pPr>
                        <a:spcAft>
                          <a:spcPts val="0"/>
                        </a:spcAft>
                      </a:pPr>
                      <a:r>
                        <a:rPr lang="de-DE" sz="900" dirty="0">
                          <a:effectLst/>
                          <a:latin typeface="Arial"/>
                          <a:ea typeface="Times New Roman"/>
                        </a:rPr>
                        <a:t> </a:t>
                      </a:r>
                      <a:endParaRPr lang="de-DE" sz="1000" dirty="0">
                        <a:effectLst/>
                        <a:latin typeface="Times New Roman"/>
                        <a:ea typeface="Times New Roman"/>
                      </a:endParaRPr>
                    </a:p>
                    <a:p>
                      <a:pPr>
                        <a:spcAft>
                          <a:spcPts val="0"/>
                        </a:spcAft>
                      </a:pPr>
                      <a:r>
                        <a:rPr lang="de-DE" sz="900" dirty="0">
                          <a:effectLst/>
                          <a:latin typeface="Arial"/>
                          <a:ea typeface="Times New Roman"/>
                        </a:rPr>
                        <a:t> </a:t>
                      </a:r>
                      <a:r>
                        <a:rPr lang="de-DE" sz="1200" b="1" dirty="0" smtClean="0">
                          <a:effectLst/>
                          <a:latin typeface="Arial"/>
                          <a:ea typeface="Times New Roman"/>
                        </a:rPr>
                        <a:t>Mittwoch,</a:t>
                      </a:r>
                      <a:r>
                        <a:rPr lang="de-DE" sz="1200" b="1" baseline="0" dirty="0" smtClean="0">
                          <a:effectLst/>
                          <a:latin typeface="Arial"/>
                          <a:ea typeface="Times New Roman"/>
                        </a:rPr>
                        <a:t> 29.11.23</a:t>
                      </a:r>
                      <a:endParaRPr lang="de-DE" sz="1000" dirty="0">
                        <a:effectLst/>
                        <a:latin typeface="Times New Roman"/>
                        <a:ea typeface="Times New Roman"/>
                      </a:endParaRPr>
                    </a:p>
                    <a:p>
                      <a:pPr>
                        <a:spcAft>
                          <a:spcPts val="0"/>
                        </a:spcAft>
                      </a:pPr>
                      <a:r>
                        <a:rPr lang="de-DE" sz="900" dirty="0">
                          <a:effectLst/>
                          <a:latin typeface="Arial"/>
                          <a:ea typeface="Times New Roman"/>
                        </a:rPr>
                        <a:t> </a:t>
                      </a:r>
                      <a:endParaRPr lang="de-DE" sz="1000" dirty="0">
                        <a:effectLst/>
                        <a:latin typeface="Times New Roman"/>
                        <a:ea typeface="Times New Roman"/>
                      </a:endParaRPr>
                    </a:p>
                    <a:p>
                      <a:pPr>
                        <a:spcAft>
                          <a:spcPts val="0"/>
                        </a:spcAft>
                      </a:pPr>
                      <a:r>
                        <a:rPr lang="de-DE" sz="900" dirty="0">
                          <a:effectLst/>
                          <a:latin typeface="Arial"/>
                          <a:ea typeface="Times New Roman"/>
                        </a:rPr>
                        <a:t> </a:t>
                      </a:r>
                      <a:endParaRPr lang="de-DE"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900" dirty="0">
                          <a:effectLst/>
                          <a:latin typeface="Arial"/>
                          <a:ea typeface="Times New Roman"/>
                        </a:rPr>
                        <a:t> </a:t>
                      </a:r>
                      <a:endParaRPr lang="de-DE" sz="900" dirty="0" smtClean="0">
                        <a:effectLst/>
                        <a:latin typeface="Arial"/>
                        <a:ea typeface="Times New Roman"/>
                      </a:endParaRPr>
                    </a:p>
                    <a:p>
                      <a:pPr>
                        <a:spcAft>
                          <a:spcPts val="0"/>
                        </a:spcAft>
                      </a:pPr>
                      <a:r>
                        <a:rPr lang="de-DE" sz="1200" b="1" dirty="0" smtClean="0">
                          <a:effectLst/>
                          <a:latin typeface="Arial"/>
                          <a:ea typeface="Times New Roman"/>
                        </a:rPr>
                        <a:t>Lloyd Gymnasium</a:t>
                      </a:r>
                      <a:endParaRPr lang="de-DE" sz="1200" b="1"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3"/>
          <p:cNvSpPr>
            <a:spLocks noChangeArrowheads="1"/>
          </p:cNvSpPr>
          <p:nvPr/>
        </p:nvSpPr>
        <p:spPr bwMode="auto">
          <a:xfrm>
            <a:off x="2232025" y="15509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24038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800" dirty="0" smtClean="0">
                <a:cs typeface="Arial" charset="0"/>
              </a:rPr>
              <a:t>           Aufnahmekriterien</a:t>
            </a:r>
          </a:p>
        </p:txBody>
      </p:sp>
      <p:sp>
        <p:nvSpPr>
          <p:cNvPr id="3" name="Inhaltsplatzhalter 2"/>
          <p:cNvSpPr>
            <a:spLocks noGrp="1"/>
          </p:cNvSpPr>
          <p:nvPr>
            <p:ph idx="1"/>
          </p:nvPr>
        </p:nvSpPr>
        <p:spPr>
          <a:xfrm>
            <a:off x="457200" y="1274763"/>
            <a:ext cx="8229600" cy="4851400"/>
          </a:xfrm>
        </p:spPr>
        <p:txBody>
          <a:bodyPr/>
          <a:lstStyle/>
          <a:p>
            <a:pPr marL="514350" indent="-514350">
              <a:buAutoNum type="arabicPeriod"/>
            </a:pPr>
            <a:r>
              <a:rPr lang="de-DE" sz="2400" b="1" dirty="0" smtClean="0"/>
              <a:t>10% für Härtefälle </a:t>
            </a:r>
            <a:r>
              <a:rPr lang="de-DE" sz="2400" dirty="0" smtClean="0"/>
              <a:t>(nach festgelegten Kriterien)</a:t>
            </a:r>
            <a:endParaRPr lang="de-DE" sz="2400" b="1" dirty="0"/>
          </a:p>
          <a:p>
            <a:pPr marL="514350" indent="-514350">
              <a:buAutoNum type="arabicPeriod"/>
            </a:pPr>
            <a:r>
              <a:rPr lang="de-DE" sz="2400" b="1" dirty="0" smtClean="0"/>
              <a:t>30% nach Leistung </a:t>
            </a:r>
            <a:r>
              <a:rPr lang="de-DE" sz="2400" dirty="0" smtClean="0"/>
              <a:t>(</a:t>
            </a:r>
            <a:r>
              <a:rPr lang="de-DE" sz="2400" dirty="0" err="1" smtClean="0"/>
              <a:t>Hj</a:t>
            </a:r>
            <a:r>
              <a:rPr lang="de-DE" sz="2400" dirty="0" smtClean="0"/>
              <a:t>. in 4 liegen die Leistungen in Mathematik und Deutsch über den in den Bildungsplänen festgesetzten Regelstandards = übertrifft die Anforderungen in allen Kompetenzbereichen)</a:t>
            </a:r>
            <a:endParaRPr lang="de-DE" sz="2400" b="1" dirty="0"/>
          </a:p>
          <a:p>
            <a:pPr marL="514350" indent="-514350">
              <a:buAutoNum type="arabicPeriod"/>
            </a:pPr>
            <a:r>
              <a:rPr lang="de-DE" sz="2400" b="1" dirty="0"/>
              <a:t>d</a:t>
            </a:r>
            <a:r>
              <a:rPr lang="de-DE" sz="2400" b="1" dirty="0" smtClean="0"/>
              <a:t>urch Zuordnung </a:t>
            </a:r>
            <a:r>
              <a:rPr lang="de-DE" sz="2400" dirty="0" smtClean="0"/>
              <a:t>(nördlich und südlich der </a:t>
            </a:r>
            <a:r>
              <a:rPr lang="de-DE" sz="2400" dirty="0" err="1" smtClean="0"/>
              <a:t>Geeste</a:t>
            </a:r>
            <a:r>
              <a:rPr lang="de-DE" sz="2400" dirty="0" smtClean="0"/>
              <a:t>)</a:t>
            </a:r>
            <a:endParaRPr lang="de-DE" sz="2400" b="1" dirty="0"/>
          </a:p>
          <a:p>
            <a:pPr marL="514350" indent="-514350">
              <a:buAutoNum type="arabicPeriod"/>
            </a:pPr>
            <a:r>
              <a:rPr lang="de-DE" sz="2400" b="1" dirty="0"/>
              <a:t>d</a:t>
            </a:r>
            <a:r>
              <a:rPr lang="de-DE" sz="2400" b="1" dirty="0" smtClean="0"/>
              <a:t>urch Los </a:t>
            </a:r>
            <a:r>
              <a:rPr lang="de-DE" sz="2400" dirty="0" smtClean="0"/>
              <a:t>(in der Verteilungskonferenz)</a:t>
            </a:r>
          </a:p>
          <a:p>
            <a:pPr marL="0" indent="0">
              <a:buNone/>
            </a:pPr>
            <a:r>
              <a:rPr lang="de-DE" sz="2400" u="sng" dirty="0" smtClean="0"/>
              <a:t>Am Gymnasium wird nach Leistung über dem Regelstandard aufgenommen, danach entscheidet das Los.</a:t>
            </a:r>
            <a:endParaRPr lang="de-DE" sz="2400" u="sng"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dirty="0" smtClean="0"/>
              <a:t>  </a:t>
            </a:r>
            <a:endParaRPr lang="de-DE" dirty="0"/>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97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800" dirty="0" smtClean="0">
                <a:cs typeface="Arial" charset="0"/>
              </a:rPr>
              <a:t>           </a:t>
            </a:r>
            <a:r>
              <a:rPr lang="de-DE" altLang="de-DE" sz="1600" dirty="0" smtClean="0">
                <a:cs typeface="Arial" charset="0"/>
              </a:rPr>
              <a:t>Au                Aufnahmekriterien sonderpädagogischer Förderbedarf</a:t>
            </a:r>
          </a:p>
        </p:txBody>
      </p:sp>
      <p:sp>
        <p:nvSpPr>
          <p:cNvPr id="3" name="Inhaltsplatzhalter 2"/>
          <p:cNvSpPr>
            <a:spLocks noGrp="1"/>
          </p:cNvSpPr>
          <p:nvPr>
            <p:ph idx="1"/>
          </p:nvPr>
        </p:nvSpPr>
        <p:spPr>
          <a:xfrm>
            <a:off x="457200" y="1274763"/>
            <a:ext cx="8229600" cy="4851400"/>
          </a:xfrm>
        </p:spPr>
        <p:txBody>
          <a:bodyPr/>
          <a:lstStyle/>
          <a:p>
            <a:pPr marL="0" indent="0">
              <a:buNone/>
            </a:pPr>
            <a:r>
              <a:rPr lang="de-DE" sz="2400" dirty="0" smtClean="0"/>
              <a:t>● Die </a:t>
            </a:r>
            <a:r>
              <a:rPr lang="de-DE" sz="2400" dirty="0"/>
              <a:t>Eltern der Kinder mit Förderbedarf im Bereich </a:t>
            </a:r>
            <a:r>
              <a:rPr lang="de-DE" sz="2400" dirty="0" smtClean="0"/>
              <a:t>Lernen</a:t>
            </a:r>
          </a:p>
          <a:p>
            <a:pPr marL="0" indent="0">
              <a:buNone/>
            </a:pPr>
            <a:r>
              <a:rPr lang="de-DE" sz="2400" dirty="0"/>
              <a:t> </a:t>
            </a:r>
            <a:r>
              <a:rPr lang="de-DE" sz="2400" dirty="0" smtClean="0"/>
              <a:t>  </a:t>
            </a:r>
            <a:r>
              <a:rPr lang="de-DE" sz="2400" dirty="0"/>
              <a:t>können alle Oberschulstandorte anwählen. </a:t>
            </a:r>
            <a:endParaRPr lang="de-DE" sz="2400" dirty="0" smtClean="0"/>
          </a:p>
          <a:p>
            <a:pPr marL="0" indent="0">
              <a:buNone/>
            </a:pPr>
            <a:r>
              <a:rPr lang="de-DE" sz="2400" dirty="0" smtClean="0"/>
              <a:t>● An </a:t>
            </a:r>
            <a:r>
              <a:rPr lang="de-DE" sz="2400" dirty="0"/>
              <a:t>den Oberschulen wird nach Kapazität aufgenommen.</a:t>
            </a:r>
          </a:p>
          <a:p>
            <a:pPr marL="0" indent="0">
              <a:buNone/>
            </a:pPr>
            <a:r>
              <a:rPr lang="de-DE" sz="2400" dirty="0" smtClean="0"/>
              <a:t>● Die </a:t>
            </a:r>
            <a:r>
              <a:rPr lang="de-DE" sz="2400" dirty="0"/>
              <a:t>Eltern melden ihr Kind mit dem Anmeldebogen an. </a:t>
            </a:r>
            <a:endParaRPr lang="de-DE" sz="2400" dirty="0" smtClean="0"/>
          </a:p>
          <a:p>
            <a:pPr marL="0" indent="0">
              <a:buNone/>
            </a:pPr>
            <a:r>
              <a:rPr lang="de-DE" sz="2400" dirty="0"/>
              <a:t> </a:t>
            </a:r>
            <a:r>
              <a:rPr lang="de-DE" sz="2400" dirty="0" smtClean="0"/>
              <a:t>  Die </a:t>
            </a:r>
            <a:r>
              <a:rPr lang="de-DE" sz="2400" dirty="0"/>
              <a:t>Grundschule </a:t>
            </a:r>
            <a:r>
              <a:rPr lang="de-DE" sz="2400" dirty="0" smtClean="0"/>
              <a:t>vermerkt, </a:t>
            </a:r>
            <a:r>
              <a:rPr lang="de-DE" sz="2400" dirty="0"/>
              <a:t>dass das Kind einen </a:t>
            </a:r>
            <a:endParaRPr lang="de-DE" sz="2400" dirty="0" smtClean="0"/>
          </a:p>
          <a:p>
            <a:pPr marL="0" indent="0">
              <a:buNone/>
            </a:pPr>
            <a:r>
              <a:rPr lang="de-DE" sz="2400" dirty="0"/>
              <a:t> </a:t>
            </a:r>
            <a:r>
              <a:rPr lang="de-DE" sz="2400" dirty="0" smtClean="0"/>
              <a:t>  sonderpädagogischen </a:t>
            </a:r>
            <a:r>
              <a:rPr lang="de-DE" sz="2400" dirty="0"/>
              <a:t>Förderbedarf für den Bereich </a:t>
            </a:r>
            <a:endParaRPr lang="de-DE" sz="2400" dirty="0" smtClean="0"/>
          </a:p>
          <a:p>
            <a:pPr marL="0" indent="0">
              <a:buNone/>
            </a:pPr>
            <a:r>
              <a:rPr lang="de-DE" sz="2400" dirty="0"/>
              <a:t> </a:t>
            </a:r>
            <a:r>
              <a:rPr lang="de-DE" sz="2400" dirty="0" smtClean="0"/>
              <a:t>  Lernen </a:t>
            </a:r>
            <a:r>
              <a:rPr lang="de-DE" sz="2400" dirty="0"/>
              <a:t>hat</a:t>
            </a:r>
            <a:r>
              <a:rPr lang="de-DE" sz="2400" dirty="0" smtClean="0"/>
              <a:t>.</a:t>
            </a:r>
          </a:p>
          <a:p>
            <a:pPr marL="0" indent="0">
              <a:buNone/>
            </a:pPr>
            <a:r>
              <a:rPr lang="de-DE" sz="2400" dirty="0" smtClean="0"/>
              <a:t>► die Zuweisung im Bereich </a:t>
            </a:r>
            <a:r>
              <a:rPr lang="de-DE" sz="2400" u="sng" dirty="0" smtClean="0"/>
              <a:t>Wahrnehmung und Entwicklung</a:t>
            </a:r>
            <a:r>
              <a:rPr lang="de-DE" sz="2400" dirty="0" smtClean="0"/>
              <a:t> geschieht nach Ausstattung und Kapazität der jeweiligen Schwerpunktschule und nach enger Absprache mit der abgebenden Grundschule und den Eltern.</a:t>
            </a:r>
            <a:endParaRPr lang="de-DE" sz="2400" dirty="0"/>
          </a:p>
          <a:p>
            <a:pPr marL="0" indent="0">
              <a:buNone/>
            </a:pPr>
            <a:endParaRPr lang="de-DE" sz="2400" u="sng"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dirty="0" smtClean="0"/>
              <a:t>  </a:t>
            </a:r>
            <a:endParaRPr lang="de-DE" dirty="0"/>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2354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smtClean="0">
                <a:cs typeface="Arial" charset="0"/>
              </a:rPr>
              <a:t>Härtefallkriterien</a:t>
            </a:r>
          </a:p>
        </p:txBody>
      </p:sp>
      <p:sp>
        <p:nvSpPr>
          <p:cNvPr id="3" name="Inhaltsplatzhalter 2"/>
          <p:cNvSpPr>
            <a:spLocks noGrp="1"/>
          </p:cNvSpPr>
          <p:nvPr>
            <p:ph idx="1"/>
          </p:nvPr>
        </p:nvSpPr>
        <p:spPr/>
        <p:txBody>
          <a:bodyPr/>
          <a:lstStyle/>
          <a:p>
            <a:pPr marL="0" indent="0">
              <a:buNone/>
            </a:pPr>
            <a:r>
              <a:rPr lang="de-DE" sz="1600" b="1" dirty="0" smtClean="0"/>
              <a:t>Ein Härtefall ist gegeben, wenn</a:t>
            </a:r>
          </a:p>
          <a:p>
            <a:pPr marL="0" indent="0">
              <a:buNone/>
            </a:pPr>
            <a:r>
              <a:rPr lang="de-DE" sz="1600" dirty="0" smtClean="0"/>
              <a:t>1.</a:t>
            </a:r>
            <a:r>
              <a:rPr lang="de-DE" sz="1600" dirty="0"/>
              <a:t> f</a:t>
            </a:r>
            <a:r>
              <a:rPr lang="de-DE" sz="1600" dirty="0" smtClean="0"/>
              <a:t>ür </a:t>
            </a:r>
            <a:r>
              <a:rPr lang="de-DE" sz="1600" dirty="0"/>
              <a:t>eine vorhandene Behinderung </a:t>
            </a:r>
            <a:r>
              <a:rPr lang="de-DE" sz="1600" dirty="0" smtClean="0"/>
              <a:t>in der Schule die notwendigen </a:t>
            </a:r>
            <a:r>
              <a:rPr lang="de-DE" sz="1600" dirty="0"/>
              <a:t>baulichen und räumlichen Voraussetzungen </a:t>
            </a:r>
            <a:r>
              <a:rPr lang="de-DE" sz="1600" dirty="0" smtClean="0"/>
              <a:t>vorhanden sind und diese an keiner in vertretbarer Nähe gelegenen anderen Schule bestehen oder</a:t>
            </a:r>
            <a:endParaRPr lang="de-DE" sz="1600" dirty="0"/>
          </a:p>
          <a:p>
            <a:pPr marL="0" indent="0">
              <a:buNone/>
            </a:pPr>
            <a:r>
              <a:rPr lang="de-DE" sz="1600" dirty="0" smtClean="0"/>
              <a:t>2. </a:t>
            </a:r>
            <a:r>
              <a:rPr lang="de-DE" sz="1600" dirty="0"/>
              <a:t>h</a:t>
            </a:r>
            <a:r>
              <a:rPr lang="de-DE" sz="1600" dirty="0" smtClean="0"/>
              <a:t>ierdurch aufgrund der </a:t>
            </a:r>
            <a:r>
              <a:rPr lang="de-DE" sz="1600" dirty="0"/>
              <a:t>besonderen familiären und sozialen Situation Belastungen </a:t>
            </a:r>
            <a:r>
              <a:rPr lang="de-DE" sz="1600" dirty="0" smtClean="0"/>
              <a:t>entstünden, </a:t>
            </a:r>
            <a:r>
              <a:rPr lang="de-DE" sz="1600" dirty="0"/>
              <a:t>die das üblicherweise Vorkommende bei weitem überschreiten oder</a:t>
            </a:r>
          </a:p>
          <a:p>
            <a:pPr marL="0" indent="0">
              <a:buNone/>
            </a:pPr>
            <a:r>
              <a:rPr lang="de-DE" sz="1600" dirty="0" smtClean="0"/>
              <a:t>3. ein </a:t>
            </a:r>
            <a:r>
              <a:rPr lang="de-DE" sz="1600" dirty="0"/>
              <a:t>Geschwisterkind bereits dieselbe </a:t>
            </a:r>
            <a:r>
              <a:rPr lang="de-DE" sz="1600" dirty="0" smtClean="0"/>
              <a:t>Schule besucht und im kommenden Schuljahr besuchen wird </a:t>
            </a:r>
            <a:r>
              <a:rPr lang="de-DE" sz="1600" u="sng" dirty="0" smtClean="0"/>
              <a:t>und</a:t>
            </a:r>
            <a:r>
              <a:rPr lang="de-DE" sz="1600" dirty="0" smtClean="0"/>
              <a:t> </a:t>
            </a:r>
            <a:r>
              <a:rPr lang="de-DE" sz="1600" dirty="0"/>
              <a:t>ein Versagen der Aufnahme zu erheblichen familiären Problemen führen </a:t>
            </a:r>
            <a:r>
              <a:rPr lang="de-DE" sz="1600" dirty="0" smtClean="0"/>
              <a:t>würde. Bei Zwillingen gilt dasselbe. Härtefall kann gestellt werden unter oben genannten Kriterien.</a:t>
            </a:r>
          </a:p>
          <a:p>
            <a:pPr marL="0" indent="0">
              <a:buNone/>
            </a:pPr>
            <a:r>
              <a:rPr lang="de-DE" sz="1600" dirty="0" smtClean="0"/>
              <a:t>Für das </a:t>
            </a:r>
            <a:r>
              <a:rPr lang="de-DE" sz="1600" u="sng" dirty="0" smtClean="0"/>
              <a:t>Lloyd Gymnasium </a:t>
            </a:r>
            <a:r>
              <a:rPr lang="de-DE" sz="1600" dirty="0" smtClean="0"/>
              <a:t>gilt hier: sollte die Aufnahmekapazität am Lloyd Gymnasium schon für Schülerinnen und Schüler über dem Regelstandard nicht ausreichen, gilt die </a:t>
            </a:r>
            <a:r>
              <a:rPr lang="de-DE" sz="1600" dirty="0" err="1" smtClean="0"/>
              <a:t>Geschwisterkindregelung</a:t>
            </a:r>
            <a:r>
              <a:rPr lang="de-DE" sz="1600" dirty="0" smtClean="0"/>
              <a:t> </a:t>
            </a:r>
            <a:r>
              <a:rPr lang="de-DE" sz="1600" u="sng" dirty="0" smtClean="0"/>
              <a:t>nur</a:t>
            </a:r>
            <a:r>
              <a:rPr lang="de-DE" sz="1600" dirty="0" smtClean="0"/>
              <a:t> für Bewerberinnen und Bewerber, die ebenfalls Leistungen über dem Regelstandard nachweisen können.</a:t>
            </a:r>
            <a:endParaRPr lang="de-DE" sz="1600"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97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a:cs typeface="Arial" charset="0"/>
              </a:rPr>
              <a:t> </a:t>
            </a:r>
            <a:r>
              <a:rPr lang="de-DE" altLang="de-DE" sz="2400" dirty="0" smtClean="0">
                <a:cs typeface="Arial" charset="0"/>
              </a:rPr>
              <a:t>  Härtefallbeantragung</a:t>
            </a:r>
          </a:p>
        </p:txBody>
      </p:sp>
      <p:sp>
        <p:nvSpPr>
          <p:cNvPr id="3" name="Inhaltsplatzhalter 2"/>
          <p:cNvSpPr>
            <a:spLocks noGrp="1"/>
          </p:cNvSpPr>
          <p:nvPr>
            <p:ph idx="1"/>
          </p:nvPr>
        </p:nvSpPr>
        <p:spPr>
          <a:xfrm>
            <a:off x="457200" y="1313935"/>
            <a:ext cx="8229600" cy="4851400"/>
          </a:xfrm>
        </p:spPr>
        <p:txBody>
          <a:bodyPr/>
          <a:lstStyle/>
          <a:p>
            <a:pPr marL="0" indent="0">
              <a:buNone/>
            </a:pPr>
            <a:r>
              <a:rPr lang="de-DE" sz="2000" dirty="0" smtClean="0"/>
              <a:t>● Die </a:t>
            </a:r>
            <a:r>
              <a:rPr lang="de-DE" sz="2000" dirty="0"/>
              <a:t>Anmeldung zum Übergang in die 5. Jahrgangsstufe </a:t>
            </a:r>
            <a:endParaRPr lang="de-DE" sz="2000" dirty="0" smtClean="0"/>
          </a:p>
          <a:p>
            <a:pPr marL="0" indent="0">
              <a:buNone/>
            </a:pPr>
            <a:r>
              <a:rPr lang="de-DE" sz="2000" dirty="0"/>
              <a:t> </a:t>
            </a:r>
            <a:r>
              <a:rPr lang="de-DE" sz="2000" dirty="0" smtClean="0"/>
              <a:t>  enthält </a:t>
            </a:r>
            <a:r>
              <a:rPr lang="de-DE" sz="2000" dirty="0"/>
              <a:t>in der Anlage den ‚Antrag auf Berücksichtigung </a:t>
            </a:r>
            <a:endParaRPr lang="de-DE" sz="2000" dirty="0" smtClean="0"/>
          </a:p>
          <a:p>
            <a:pPr marL="0" indent="0">
              <a:buNone/>
            </a:pPr>
            <a:r>
              <a:rPr lang="de-DE" sz="2000" dirty="0"/>
              <a:t> </a:t>
            </a:r>
            <a:r>
              <a:rPr lang="de-DE" sz="2000" dirty="0" smtClean="0"/>
              <a:t>  eines </a:t>
            </a:r>
            <a:r>
              <a:rPr lang="de-DE" sz="2000" dirty="0"/>
              <a:t>Härtefalls‘.</a:t>
            </a:r>
          </a:p>
          <a:p>
            <a:pPr marL="0" indent="0">
              <a:buNone/>
            </a:pPr>
            <a:r>
              <a:rPr lang="de-DE" sz="2000" dirty="0" smtClean="0"/>
              <a:t>● Angekreuzt </a:t>
            </a:r>
            <a:r>
              <a:rPr lang="de-DE" sz="2000" dirty="0"/>
              <a:t>werden muss, worin der Härtefall </a:t>
            </a:r>
            <a:r>
              <a:rPr lang="de-DE" sz="2000" dirty="0" smtClean="0"/>
              <a:t>begründet</a:t>
            </a:r>
          </a:p>
          <a:p>
            <a:pPr marL="0" indent="0">
              <a:buNone/>
            </a:pPr>
            <a:r>
              <a:rPr lang="de-DE" sz="2000" dirty="0"/>
              <a:t> </a:t>
            </a:r>
            <a:r>
              <a:rPr lang="de-DE" sz="2000" dirty="0" smtClean="0"/>
              <a:t>  </a:t>
            </a:r>
            <a:r>
              <a:rPr lang="de-DE" sz="2000" dirty="0"/>
              <a:t>ist (Körperbehinderung, familiäre und soziale Härte, </a:t>
            </a:r>
            <a:endParaRPr lang="de-DE" sz="2000" dirty="0" smtClean="0"/>
          </a:p>
          <a:p>
            <a:pPr marL="0" indent="0">
              <a:buNone/>
            </a:pPr>
            <a:r>
              <a:rPr lang="de-DE" sz="2000" dirty="0"/>
              <a:t> </a:t>
            </a:r>
            <a:r>
              <a:rPr lang="de-DE" sz="2000" dirty="0" smtClean="0"/>
              <a:t>  Geschwisterkind </a:t>
            </a:r>
            <a:r>
              <a:rPr lang="de-DE" sz="2000" dirty="0"/>
              <a:t>…). Es kann auch mehr als ein Grund </a:t>
            </a:r>
            <a:endParaRPr lang="de-DE" sz="2000" dirty="0" smtClean="0"/>
          </a:p>
          <a:p>
            <a:pPr marL="0" indent="0">
              <a:buNone/>
            </a:pPr>
            <a:r>
              <a:rPr lang="de-DE" sz="2000" dirty="0"/>
              <a:t> </a:t>
            </a:r>
            <a:r>
              <a:rPr lang="de-DE" sz="2000" dirty="0" smtClean="0"/>
              <a:t>  für </a:t>
            </a:r>
            <a:r>
              <a:rPr lang="de-DE" sz="2000" dirty="0"/>
              <a:t>das Vorliegen eines Härtefalls angeführt werden</a:t>
            </a:r>
            <a:r>
              <a:rPr lang="de-DE" sz="2000" dirty="0" smtClean="0"/>
              <a:t>.</a:t>
            </a:r>
          </a:p>
          <a:p>
            <a:pPr marL="0" indent="0">
              <a:buNone/>
            </a:pPr>
            <a:endParaRPr lang="de-DE" sz="2000" dirty="0" smtClean="0"/>
          </a:p>
          <a:p>
            <a:pPr marL="0" indent="0">
              <a:buNone/>
            </a:pPr>
            <a:r>
              <a:rPr lang="de-DE" sz="2000" dirty="0" smtClean="0"/>
              <a:t>Zusätzlich </a:t>
            </a:r>
            <a:r>
              <a:rPr lang="de-DE" sz="2000" dirty="0"/>
              <a:t>muss auf dem Antrag das Vorliegen eines Härtefalls </a:t>
            </a:r>
            <a:r>
              <a:rPr lang="de-DE" sz="2000" u="sng" dirty="0"/>
              <a:t>ausführlich begründet </a:t>
            </a:r>
            <a:r>
              <a:rPr lang="de-DE" sz="2000" u="sng" dirty="0" smtClean="0"/>
              <a:t>und entsprechende Nachweise eingereicht </a:t>
            </a:r>
            <a:r>
              <a:rPr lang="de-DE" sz="2000" dirty="0" smtClean="0"/>
              <a:t>werden.</a:t>
            </a:r>
          </a:p>
          <a:p>
            <a:pPr marL="0" indent="0">
              <a:buNone/>
            </a:pPr>
            <a:r>
              <a:rPr lang="de-DE" sz="2000" b="1" dirty="0" smtClean="0"/>
              <a:t>Ein Härtefall kann nicht nachträglich beantragt werden!!</a:t>
            </a:r>
            <a:endParaRPr lang="de-DE" sz="2000" b="1" dirty="0"/>
          </a:p>
          <a:p>
            <a:pPr marL="0" indent="0">
              <a:buNone/>
            </a:pPr>
            <a:endParaRPr lang="de-DE" sz="2000"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503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a:cs typeface="Arial" charset="0"/>
              </a:rPr>
              <a:t> </a:t>
            </a:r>
            <a:r>
              <a:rPr lang="de-DE" altLang="de-DE" sz="2400" dirty="0" smtClean="0">
                <a:cs typeface="Arial" charset="0"/>
              </a:rPr>
              <a:t>                Warteliste</a:t>
            </a:r>
          </a:p>
        </p:txBody>
      </p:sp>
      <p:sp>
        <p:nvSpPr>
          <p:cNvPr id="3" name="Inhaltsplatzhalter 2"/>
          <p:cNvSpPr>
            <a:spLocks noGrp="1"/>
          </p:cNvSpPr>
          <p:nvPr>
            <p:ph idx="1"/>
          </p:nvPr>
        </p:nvSpPr>
        <p:spPr/>
        <p:txBody>
          <a:bodyPr/>
          <a:lstStyle/>
          <a:p>
            <a:pPr>
              <a:buFontTx/>
              <a:buChar char="-"/>
            </a:pPr>
            <a:r>
              <a:rPr lang="de-DE" sz="2800" dirty="0" smtClean="0"/>
              <a:t>Schülerinnen </a:t>
            </a:r>
            <a:r>
              <a:rPr lang="de-DE" sz="2800" dirty="0"/>
              <a:t>und Schüler, deren Bewerbung </a:t>
            </a:r>
            <a:r>
              <a:rPr lang="de-DE" sz="2800" dirty="0" smtClean="0"/>
              <a:t>von einer </a:t>
            </a:r>
            <a:r>
              <a:rPr lang="de-DE" sz="2800" dirty="0"/>
              <a:t>Schule abgelehnt worden ist, werden in eine Warteliste </a:t>
            </a:r>
            <a:r>
              <a:rPr lang="de-DE" sz="2800" dirty="0" smtClean="0"/>
              <a:t>aufgenommen</a:t>
            </a:r>
          </a:p>
          <a:p>
            <a:pPr>
              <a:buFontTx/>
              <a:buChar char="-"/>
            </a:pPr>
            <a:r>
              <a:rPr lang="de-DE" sz="2800" dirty="0" smtClean="0"/>
              <a:t>Die </a:t>
            </a:r>
            <a:r>
              <a:rPr lang="de-DE" sz="2800" dirty="0"/>
              <a:t>Warteliste wird per Los </a:t>
            </a:r>
            <a:r>
              <a:rPr lang="de-DE" sz="2800" dirty="0" smtClean="0"/>
              <a:t>besetzt</a:t>
            </a:r>
          </a:p>
          <a:p>
            <a:pPr marL="0" indent="0">
              <a:buNone/>
            </a:pPr>
            <a:r>
              <a:rPr lang="de-DE" sz="2800" dirty="0" smtClean="0"/>
              <a:t>-  Sie </a:t>
            </a:r>
            <a:r>
              <a:rPr lang="de-DE" sz="2800" dirty="0"/>
              <a:t>gilt bis Ende des 1. </a:t>
            </a:r>
            <a:r>
              <a:rPr lang="de-DE" sz="2800" dirty="0" smtClean="0"/>
              <a:t>Schulhalbjahres</a:t>
            </a:r>
            <a:endParaRPr lang="de-DE" sz="2800" dirty="0"/>
          </a:p>
          <a:p>
            <a:pPr marL="0" indent="0">
              <a:buNone/>
            </a:pPr>
            <a:endParaRPr lang="de-DE" sz="2800" dirty="0" smtClean="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622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6" name="Titel 5"/>
          <p:cNvSpPr>
            <a:spLocks noGrp="1"/>
          </p:cNvSpPr>
          <p:nvPr>
            <p:ph type="title"/>
          </p:nvPr>
        </p:nvSpPr>
        <p:spPr>
          <a:xfrm>
            <a:off x="457200" y="274638"/>
            <a:ext cx="8229600" cy="161131"/>
          </a:xfrm>
        </p:spPr>
        <p:txBody>
          <a:bodyPr/>
          <a:lstStyle/>
          <a:p>
            <a:endParaRPr lang="de-DE" sz="800" dirty="0"/>
          </a:p>
        </p:txBody>
      </p:sp>
      <p:sp>
        <p:nvSpPr>
          <p:cNvPr id="7" name="Inhaltsplatzhalter 6"/>
          <p:cNvSpPr>
            <a:spLocks noGrp="1"/>
          </p:cNvSpPr>
          <p:nvPr>
            <p:ph idx="1"/>
          </p:nvPr>
        </p:nvSpPr>
        <p:spPr>
          <a:xfrm>
            <a:off x="2123728" y="1600201"/>
            <a:ext cx="6563072" cy="604664"/>
          </a:xfrm>
        </p:spPr>
        <p:txBody>
          <a:bodyPr/>
          <a:lstStyle/>
          <a:p>
            <a:pPr marL="0" indent="0">
              <a:buNone/>
            </a:pPr>
            <a:r>
              <a:rPr lang="de-DE" sz="2400" dirty="0" smtClean="0"/>
              <a:t>Vielen Dank für Ihre Aufmerksamkeit</a:t>
            </a:r>
            <a:endParaRPr lang="de-DE" sz="2400"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622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smtClean="0">
                <a:cs typeface="Arial" charset="0"/>
              </a:rPr>
              <a:t>Zahlen</a:t>
            </a:r>
          </a:p>
        </p:txBody>
      </p:sp>
      <p:sp>
        <p:nvSpPr>
          <p:cNvPr id="3" name="Inhaltsplatzhalter 2"/>
          <p:cNvSpPr>
            <a:spLocks noGrp="1"/>
          </p:cNvSpPr>
          <p:nvPr>
            <p:ph idx="1"/>
          </p:nvPr>
        </p:nvSpPr>
        <p:spPr/>
        <p:txBody>
          <a:bodyPr/>
          <a:lstStyle/>
          <a:p>
            <a:pPr marL="0" indent="0">
              <a:buNone/>
            </a:pPr>
            <a:r>
              <a:rPr lang="de-DE" dirty="0" smtClean="0"/>
              <a:t>● in Bremerhaven gibt es die </a:t>
            </a:r>
            <a:r>
              <a:rPr lang="de-DE" u="sng" dirty="0" smtClean="0"/>
              <a:t>Oberschule </a:t>
            </a:r>
            <a:endParaRPr lang="de-DE" dirty="0" smtClean="0"/>
          </a:p>
          <a:p>
            <a:pPr marL="0" indent="0">
              <a:buNone/>
            </a:pPr>
            <a:r>
              <a:rPr lang="de-DE" dirty="0" smtClean="0"/>
              <a:t>● und das </a:t>
            </a:r>
            <a:r>
              <a:rPr lang="de-DE" u="sng" dirty="0" smtClean="0"/>
              <a:t>Gymnasium</a:t>
            </a:r>
          </a:p>
          <a:p>
            <a:pPr marL="0" indent="0">
              <a:buNone/>
            </a:pPr>
            <a:r>
              <a:rPr lang="de-DE" dirty="0" smtClean="0"/>
              <a:t>● ca.17.800 Schülerinnen und Schüler</a:t>
            </a:r>
            <a:endParaRPr lang="de-DE" dirty="0"/>
          </a:p>
          <a:p>
            <a:pPr marL="0" indent="0">
              <a:buNone/>
            </a:pPr>
            <a:r>
              <a:rPr lang="de-DE" dirty="0" smtClean="0"/>
              <a:t>● 1400 Lehrerstellen</a:t>
            </a:r>
          </a:p>
          <a:p>
            <a:pPr marL="0" indent="0">
              <a:buNone/>
            </a:pPr>
            <a:r>
              <a:rPr lang="de-DE" dirty="0" smtClean="0"/>
              <a:t>● derzeit 102 </a:t>
            </a:r>
            <a:r>
              <a:rPr lang="de-DE" smtClean="0"/>
              <a:t>Referendar:innen</a:t>
            </a:r>
            <a:endParaRPr lang="de-DE" dirty="0" smtClean="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7646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smtClean="0">
                <a:cs typeface="Arial" charset="0"/>
              </a:rPr>
              <a:t>                Merkmale der Oberschule</a:t>
            </a:r>
          </a:p>
        </p:txBody>
      </p:sp>
      <p:sp>
        <p:nvSpPr>
          <p:cNvPr id="3" name="Inhaltsplatzhalter 2"/>
          <p:cNvSpPr>
            <a:spLocks noGrp="1"/>
          </p:cNvSpPr>
          <p:nvPr>
            <p:ph idx="1"/>
          </p:nvPr>
        </p:nvSpPr>
        <p:spPr/>
        <p:txBody>
          <a:bodyPr/>
          <a:lstStyle/>
          <a:p>
            <a:pPr marL="0" indent="0">
              <a:buNone/>
            </a:pPr>
            <a:r>
              <a:rPr lang="de-DE" dirty="0" smtClean="0"/>
              <a:t>● Individualisiertes </a:t>
            </a:r>
            <a:r>
              <a:rPr lang="de-DE" dirty="0"/>
              <a:t>Lernen</a:t>
            </a:r>
          </a:p>
          <a:p>
            <a:pPr marL="0" indent="0">
              <a:buNone/>
            </a:pPr>
            <a:r>
              <a:rPr lang="de-DE" dirty="0"/>
              <a:t>● für alle </a:t>
            </a:r>
            <a:r>
              <a:rPr lang="de-DE" dirty="0" smtClean="0"/>
              <a:t>Schulabschlüsse </a:t>
            </a:r>
            <a:r>
              <a:rPr lang="de-DE" dirty="0"/>
              <a:t>individueller </a:t>
            </a:r>
          </a:p>
          <a:p>
            <a:pPr marL="0" indent="0">
              <a:buNone/>
            </a:pPr>
            <a:r>
              <a:rPr lang="de-DE" dirty="0"/>
              <a:t>   Verlauf des Kompetenzerwerbs</a:t>
            </a:r>
          </a:p>
          <a:p>
            <a:pPr marL="0" indent="0">
              <a:buNone/>
            </a:pPr>
            <a:r>
              <a:rPr lang="de-DE" dirty="0"/>
              <a:t>● Fördern und Fordern aller Begabungen</a:t>
            </a:r>
          </a:p>
          <a:p>
            <a:pPr marL="0" indent="0">
              <a:buNone/>
            </a:pPr>
            <a:r>
              <a:rPr lang="de-DE" dirty="0"/>
              <a:t>● das Ermöglichen unterschiedlicher </a:t>
            </a:r>
          </a:p>
          <a:p>
            <a:pPr marL="0" indent="0">
              <a:buNone/>
            </a:pPr>
            <a:r>
              <a:rPr lang="de-DE" dirty="0"/>
              <a:t>   </a:t>
            </a:r>
            <a:r>
              <a:rPr lang="de-DE" dirty="0" smtClean="0"/>
              <a:t>Lernzeiten</a:t>
            </a:r>
            <a:endParaRPr lang="de-DE" sz="2800" dirty="0" smtClean="0"/>
          </a:p>
          <a:p>
            <a:pPr marL="0" indent="0">
              <a:buNone/>
            </a:pPr>
            <a:r>
              <a:rPr lang="de-DE" sz="2800" dirty="0" smtClean="0"/>
              <a:t>● </a:t>
            </a:r>
            <a:r>
              <a:rPr lang="de-DE" sz="2400" dirty="0" smtClean="0"/>
              <a:t>Unterricht auf unterschiedlichen Anforderungsniveaus</a:t>
            </a:r>
          </a:p>
          <a:p>
            <a:pPr marL="0" indent="0">
              <a:buNone/>
            </a:pPr>
            <a:r>
              <a:rPr lang="de-DE" sz="2400" dirty="0"/>
              <a:t> </a:t>
            </a:r>
            <a:r>
              <a:rPr lang="de-DE" sz="2400" dirty="0" smtClean="0"/>
              <a:t>   (Fachleistungsdifferenzierung)</a:t>
            </a:r>
            <a:r>
              <a:rPr lang="de-DE" sz="2800" dirty="0" smtClean="0"/>
              <a:t> </a:t>
            </a:r>
          </a:p>
          <a:p>
            <a:pPr marL="0" indent="0">
              <a:buNone/>
            </a:pPr>
            <a:r>
              <a:rPr lang="de-DE" sz="2800" dirty="0"/>
              <a:t> </a:t>
            </a:r>
            <a:r>
              <a:rPr lang="de-DE" sz="2800" dirty="0" smtClean="0"/>
              <a:t>  </a:t>
            </a:r>
          </a:p>
          <a:p>
            <a:pPr marL="0" indent="0">
              <a:buNone/>
            </a:pPr>
            <a:endParaRPr lang="de-DE" sz="2800"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9071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1800" dirty="0" smtClean="0">
                <a:cs typeface="Arial" charset="0"/>
              </a:rPr>
              <a:t>Merkmale der Oberschule</a:t>
            </a:r>
          </a:p>
        </p:txBody>
      </p:sp>
      <p:sp>
        <p:nvSpPr>
          <p:cNvPr id="3" name="Inhaltsplatzhalter 2"/>
          <p:cNvSpPr>
            <a:spLocks noGrp="1"/>
          </p:cNvSpPr>
          <p:nvPr>
            <p:ph idx="1"/>
          </p:nvPr>
        </p:nvSpPr>
        <p:spPr/>
        <p:txBody>
          <a:bodyPr/>
          <a:lstStyle/>
          <a:p>
            <a:pPr marL="0" indent="0">
              <a:buNone/>
            </a:pPr>
            <a:r>
              <a:rPr lang="de-DE" sz="2400" dirty="0" smtClean="0"/>
              <a:t>●</a:t>
            </a:r>
            <a:r>
              <a:rPr lang="de-DE" dirty="0" smtClean="0"/>
              <a:t> </a:t>
            </a:r>
            <a:r>
              <a:rPr lang="de-DE" sz="2400" dirty="0" smtClean="0"/>
              <a:t>in </a:t>
            </a:r>
            <a:r>
              <a:rPr lang="de-DE" sz="2400" dirty="0"/>
              <a:t>der Regel gemeinsamer Unterricht</a:t>
            </a:r>
          </a:p>
          <a:p>
            <a:pPr marL="0" indent="0">
              <a:buNone/>
            </a:pPr>
            <a:r>
              <a:rPr lang="de-DE" sz="2400" dirty="0" smtClean="0"/>
              <a:t>● zweite Fremdsprache ab Klasse 6</a:t>
            </a:r>
            <a:endParaRPr lang="de-DE" sz="2400" dirty="0"/>
          </a:p>
          <a:p>
            <a:pPr marL="0" indent="0">
              <a:buNone/>
            </a:pPr>
            <a:r>
              <a:rPr lang="de-DE" sz="2400" dirty="0" smtClean="0"/>
              <a:t>● Förderung </a:t>
            </a:r>
            <a:r>
              <a:rPr lang="de-DE" sz="2400" dirty="0"/>
              <a:t>der individuellen Interessen, Neigungen,</a:t>
            </a:r>
          </a:p>
          <a:p>
            <a:pPr marL="0" indent="0">
              <a:buNone/>
            </a:pPr>
            <a:r>
              <a:rPr lang="de-DE" sz="2400" dirty="0"/>
              <a:t>   </a:t>
            </a:r>
            <a:r>
              <a:rPr lang="de-DE" sz="2400" dirty="0" smtClean="0"/>
              <a:t>Begabungen </a:t>
            </a:r>
            <a:r>
              <a:rPr lang="de-DE" sz="2400" dirty="0"/>
              <a:t>sowie Wahlpflicht und </a:t>
            </a:r>
            <a:r>
              <a:rPr lang="de-DE" sz="2400" dirty="0" smtClean="0"/>
              <a:t>Wahlunterricht.</a:t>
            </a:r>
            <a:endParaRPr lang="de-DE" sz="2400" dirty="0"/>
          </a:p>
          <a:p>
            <a:pPr marL="0" indent="0">
              <a:buNone/>
            </a:pPr>
            <a:r>
              <a:rPr lang="de-DE" sz="2400" dirty="0"/>
              <a:t>  </a:t>
            </a:r>
            <a:r>
              <a:rPr lang="de-DE" sz="2400" dirty="0" smtClean="0"/>
              <a:t> Arbeits- </a:t>
            </a:r>
            <a:r>
              <a:rPr lang="de-DE" sz="2400" dirty="0"/>
              <a:t>und Berufsorientierung ist integraler Bestand-</a:t>
            </a:r>
          </a:p>
          <a:p>
            <a:pPr marL="0" indent="0">
              <a:buNone/>
            </a:pPr>
            <a:r>
              <a:rPr lang="de-DE" sz="2400" dirty="0"/>
              <a:t>   </a:t>
            </a:r>
            <a:r>
              <a:rPr lang="de-DE" sz="2400" dirty="0" smtClean="0"/>
              <a:t>teil </a:t>
            </a:r>
            <a:r>
              <a:rPr lang="de-DE" sz="2400" dirty="0"/>
              <a:t>des Unterrichts</a:t>
            </a:r>
          </a:p>
          <a:p>
            <a:pPr marL="0" indent="0">
              <a:buNone/>
            </a:pPr>
            <a:r>
              <a:rPr lang="de-DE" sz="2400" dirty="0" smtClean="0"/>
              <a:t>● Regelklassengröße </a:t>
            </a:r>
            <a:r>
              <a:rPr lang="de-DE" sz="2400" dirty="0"/>
              <a:t>bei inklusiver Beschulung </a:t>
            </a:r>
            <a:r>
              <a:rPr lang="de-DE" sz="2400" dirty="0" smtClean="0"/>
              <a:t>21/22</a:t>
            </a:r>
            <a:endParaRPr lang="de-DE" sz="2400" dirty="0"/>
          </a:p>
          <a:p>
            <a:pPr marL="0" indent="0">
              <a:buNone/>
            </a:pPr>
            <a:r>
              <a:rPr lang="de-DE" sz="2400" dirty="0" smtClean="0"/>
              <a:t>● G8 </a:t>
            </a:r>
            <a:r>
              <a:rPr lang="de-DE" sz="2400" dirty="0"/>
              <a:t>in Form von Schnellläuferkursen </a:t>
            </a:r>
            <a:r>
              <a:rPr lang="de-DE" sz="2400" dirty="0" smtClean="0"/>
              <a:t>möglich</a:t>
            </a:r>
            <a:r>
              <a:rPr lang="de-DE" dirty="0" smtClean="0"/>
              <a:t> </a:t>
            </a:r>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7646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1800" dirty="0" smtClean="0">
                <a:cs typeface="Arial" charset="0"/>
              </a:rPr>
              <a:t>                 Merkmale des Gymnasiums</a:t>
            </a:r>
          </a:p>
        </p:txBody>
      </p:sp>
      <p:sp>
        <p:nvSpPr>
          <p:cNvPr id="3" name="Inhaltsplatzhalter 2"/>
          <p:cNvSpPr>
            <a:spLocks noGrp="1"/>
          </p:cNvSpPr>
          <p:nvPr>
            <p:ph idx="1"/>
          </p:nvPr>
        </p:nvSpPr>
        <p:spPr/>
        <p:txBody>
          <a:bodyPr/>
          <a:lstStyle/>
          <a:p>
            <a:pPr marL="0" indent="0">
              <a:buNone/>
            </a:pPr>
            <a:r>
              <a:rPr lang="de-DE" dirty="0" smtClean="0"/>
              <a:t>● Unterricht </a:t>
            </a:r>
            <a:r>
              <a:rPr lang="de-DE" dirty="0"/>
              <a:t>auf einem </a:t>
            </a:r>
            <a:r>
              <a:rPr lang="de-DE" dirty="0" smtClean="0"/>
              <a:t>Anforderungsniveau </a:t>
            </a:r>
          </a:p>
          <a:p>
            <a:pPr marL="0" indent="0">
              <a:buNone/>
            </a:pPr>
            <a:r>
              <a:rPr lang="de-DE" dirty="0"/>
              <a:t> </a:t>
            </a:r>
            <a:r>
              <a:rPr lang="de-DE" dirty="0" smtClean="0"/>
              <a:t>  bei </a:t>
            </a:r>
            <a:r>
              <a:rPr lang="de-DE" dirty="0"/>
              <a:t>erhöhtem Lerntempo </a:t>
            </a:r>
          </a:p>
          <a:p>
            <a:pPr marL="0" indent="0">
              <a:buNone/>
            </a:pPr>
            <a:r>
              <a:rPr lang="de-DE" dirty="0" smtClean="0"/>
              <a:t>● G8 </a:t>
            </a:r>
            <a:r>
              <a:rPr lang="de-DE" dirty="0"/>
              <a:t>= nach 8 Jahren zum Abitur </a:t>
            </a:r>
            <a:endParaRPr lang="de-DE" dirty="0" smtClean="0"/>
          </a:p>
          <a:p>
            <a:pPr marL="0" indent="0">
              <a:buNone/>
            </a:pPr>
            <a:r>
              <a:rPr lang="de-DE" dirty="0"/>
              <a:t> </a:t>
            </a:r>
            <a:r>
              <a:rPr lang="de-DE" dirty="0" smtClean="0"/>
              <a:t>  (</a:t>
            </a:r>
            <a:r>
              <a:rPr lang="de-DE" dirty="0"/>
              <a:t>verkürzter Weg nach 12 Schuljahren</a:t>
            </a:r>
            <a:r>
              <a:rPr lang="de-DE" dirty="0" smtClean="0"/>
              <a:t>)</a:t>
            </a:r>
          </a:p>
          <a:p>
            <a:pPr marL="0" indent="0">
              <a:buNone/>
            </a:pPr>
            <a:r>
              <a:rPr lang="de-DE" dirty="0" smtClean="0"/>
              <a:t>● verpflichtende 2. Fremdsprache</a:t>
            </a:r>
          </a:p>
          <a:p>
            <a:pPr marL="0" indent="0">
              <a:buNone/>
            </a:pPr>
            <a:r>
              <a:rPr lang="de-DE" dirty="0" smtClean="0"/>
              <a:t>● Klassenfrequenz 30</a:t>
            </a:r>
            <a:endParaRPr lang="de-DE"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smtClean="0">
                <a:cs typeface="Arial" charset="0"/>
              </a:rPr>
              <a:t>Schulübersicht</a:t>
            </a:r>
          </a:p>
        </p:txBody>
      </p:sp>
      <p:sp>
        <p:nvSpPr>
          <p:cNvPr id="3" name="Inhaltsplatzhalter 2"/>
          <p:cNvSpPr>
            <a:spLocks noGrp="1"/>
          </p:cNvSpPr>
          <p:nvPr>
            <p:ph idx="1"/>
          </p:nvPr>
        </p:nvSpPr>
        <p:spPr/>
        <p:txBody>
          <a:bodyPr/>
          <a:lstStyle/>
          <a:p>
            <a:pPr marL="0" indent="0">
              <a:buNone/>
            </a:pPr>
            <a:r>
              <a:rPr lang="de-DE" sz="2400" dirty="0"/>
              <a:t>● </a:t>
            </a:r>
            <a:r>
              <a:rPr lang="de-DE" sz="2400" b="1" dirty="0"/>
              <a:t>SÜDEN:</a:t>
            </a:r>
          </a:p>
          <a:p>
            <a:pPr marL="0" indent="0">
              <a:buNone/>
            </a:pPr>
            <a:r>
              <a:rPr lang="de-DE" sz="2400" dirty="0"/>
              <a:t>▪ </a:t>
            </a:r>
            <a:r>
              <a:rPr lang="de-DE" sz="2400" b="1" u="sng" dirty="0"/>
              <a:t>Humboldtschule</a:t>
            </a:r>
            <a:r>
              <a:rPr lang="de-DE" sz="2400" dirty="0"/>
              <a:t> – </a:t>
            </a:r>
            <a:r>
              <a:rPr lang="de-DE" sz="2400" i="1" dirty="0"/>
              <a:t>Halbtagsschule</a:t>
            </a:r>
            <a:r>
              <a:rPr lang="de-DE" sz="2400" dirty="0"/>
              <a:t> – Französisch/Latein</a:t>
            </a:r>
          </a:p>
          <a:p>
            <a:pPr marL="0" indent="0">
              <a:buNone/>
            </a:pPr>
            <a:r>
              <a:rPr lang="de-DE" sz="2400" dirty="0"/>
              <a:t>▪ </a:t>
            </a:r>
            <a:r>
              <a:rPr lang="de-DE" sz="2400" b="1" u="sng" dirty="0"/>
              <a:t>Oberschule </a:t>
            </a:r>
            <a:r>
              <a:rPr lang="de-DE" sz="2400" b="1" u="sng" dirty="0" err="1"/>
              <a:t>Geestemünde</a:t>
            </a:r>
            <a:r>
              <a:rPr lang="de-DE" sz="2400" b="1" u="sng" dirty="0"/>
              <a:t> </a:t>
            </a:r>
            <a:r>
              <a:rPr lang="de-DE" sz="2400" dirty="0"/>
              <a:t>– </a:t>
            </a:r>
            <a:r>
              <a:rPr lang="de-DE" sz="2400" i="1" dirty="0" smtClean="0"/>
              <a:t>teilgebundene</a:t>
            </a:r>
          </a:p>
          <a:p>
            <a:pPr marL="0" indent="0">
              <a:buNone/>
            </a:pPr>
            <a:r>
              <a:rPr lang="de-DE" sz="2400" i="1" dirty="0" smtClean="0"/>
              <a:t>  Ganztagsschule</a:t>
            </a:r>
            <a:r>
              <a:rPr lang="de-DE" sz="2400" dirty="0" smtClean="0"/>
              <a:t> </a:t>
            </a:r>
            <a:r>
              <a:rPr lang="de-DE" sz="2400" dirty="0"/>
              <a:t>– Französisch / Spanisch</a:t>
            </a:r>
          </a:p>
          <a:p>
            <a:pPr marL="0" indent="0">
              <a:buNone/>
            </a:pPr>
            <a:r>
              <a:rPr lang="de-DE" sz="2400" dirty="0"/>
              <a:t>▪ </a:t>
            </a:r>
            <a:r>
              <a:rPr lang="de-DE" sz="2400" b="1" u="sng" dirty="0"/>
              <a:t>Paula-Modersohn-Schule</a:t>
            </a:r>
            <a:r>
              <a:rPr lang="de-DE" sz="2400" u="sng" dirty="0"/>
              <a:t> </a:t>
            </a:r>
            <a:r>
              <a:rPr lang="de-DE" sz="2400" dirty="0"/>
              <a:t>– </a:t>
            </a:r>
            <a:r>
              <a:rPr lang="de-DE" sz="2400" i="1" dirty="0"/>
              <a:t>offene Ganztagsschule</a:t>
            </a:r>
            <a:r>
              <a:rPr lang="de-DE" sz="2400" dirty="0"/>
              <a:t> – </a:t>
            </a:r>
            <a:endParaRPr lang="de-DE" sz="2400" dirty="0" smtClean="0"/>
          </a:p>
          <a:p>
            <a:pPr marL="0" indent="0">
              <a:buNone/>
            </a:pPr>
            <a:r>
              <a:rPr lang="de-DE" sz="2400" dirty="0"/>
              <a:t> </a:t>
            </a:r>
            <a:r>
              <a:rPr lang="de-DE" sz="2400" dirty="0" smtClean="0"/>
              <a:t> Spanisch</a:t>
            </a:r>
            <a:endParaRPr lang="de-DE" sz="2400" dirty="0"/>
          </a:p>
          <a:p>
            <a:pPr marL="0" indent="0">
              <a:buNone/>
            </a:pPr>
            <a:r>
              <a:rPr lang="de-DE" sz="2400" dirty="0"/>
              <a:t>▪ </a:t>
            </a:r>
            <a:r>
              <a:rPr lang="de-DE" sz="2400" b="1" u="sng" dirty="0"/>
              <a:t>Schulzentrum Carl von Ossietzky </a:t>
            </a:r>
            <a:r>
              <a:rPr lang="de-DE" sz="2400" dirty="0"/>
              <a:t>– </a:t>
            </a:r>
            <a:r>
              <a:rPr lang="de-DE" sz="2400" i="1" dirty="0"/>
              <a:t>gebundene </a:t>
            </a:r>
            <a:endParaRPr lang="de-DE" sz="2400" i="1" dirty="0" smtClean="0"/>
          </a:p>
          <a:p>
            <a:pPr marL="0" indent="0">
              <a:buNone/>
            </a:pPr>
            <a:r>
              <a:rPr lang="de-DE" sz="2400" i="1" dirty="0"/>
              <a:t> </a:t>
            </a:r>
            <a:r>
              <a:rPr lang="de-DE" sz="2400" i="1" dirty="0" smtClean="0"/>
              <a:t> Ganztagsschule</a:t>
            </a:r>
            <a:r>
              <a:rPr lang="de-DE" sz="2400" dirty="0" smtClean="0"/>
              <a:t> </a:t>
            </a:r>
            <a:r>
              <a:rPr lang="de-DE" sz="2400" dirty="0"/>
              <a:t>– </a:t>
            </a:r>
            <a:r>
              <a:rPr lang="de-DE" sz="2400" dirty="0" smtClean="0"/>
              <a:t>Spanisch / Türkisch</a:t>
            </a:r>
            <a:endParaRPr lang="de-DE" sz="2400" dirty="0"/>
          </a:p>
          <a:p>
            <a:pPr marL="0" indent="0">
              <a:buNone/>
            </a:pPr>
            <a:endParaRPr lang="de-DE"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97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smtClean="0">
                <a:cs typeface="Arial" charset="0"/>
              </a:rPr>
              <a:t>                                 Schulübersicht</a:t>
            </a:r>
          </a:p>
        </p:txBody>
      </p:sp>
      <p:sp>
        <p:nvSpPr>
          <p:cNvPr id="3" name="Inhaltsplatzhalter 2"/>
          <p:cNvSpPr>
            <a:spLocks noGrp="1"/>
          </p:cNvSpPr>
          <p:nvPr>
            <p:ph idx="1"/>
          </p:nvPr>
        </p:nvSpPr>
        <p:spPr/>
        <p:txBody>
          <a:bodyPr/>
          <a:lstStyle/>
          <a:p>
            <a:pPr marL="0" indent="0">
              <a:buNone/>
            </a:pPr>
            <a:r>
              <a:rPr lang="de-DE" sz="2400" dirty="0" smtClean="0"/>
              <a:t>● </a:t>
            </a:r>
            <a:r>
              <a:rPr lang="de-DE" sz="2400" b="1" dirty="0"/>
              <a:t>Mitte</a:t>
            </a:r>
          </a:p>
          <a:p>
            <a:pPr marL="0" indent="0">
              <a:buNone/>
            </a:pPr>
            <a:r>
              <a:rPr lang="de-DE" sz="2400" dirty="0"/>
              <a:t>▪ </a:t>
            </a:r>
            <a:r>
              <a:rPr lang="de-DE" sz="2400" b="1" u="sng" dirty="0"/>
              <a:t>Gaußschule II </a:t>
            </a:r>
            <a:r>
              <a:rPr lang="de-DE" sz="2400" dirty="0"/>
              <a:t>– </a:t>
            </a:r>
            <a:r>
              <a:rPr lang="de-DE" sz="2000" i="1" dirty="0"/>
              <a:t>Halbtagsschule</a:t>
            </a:r>
            <a:r>
              <a:rPr lang="de-DE" sz="2000" dirty="0"/>
              <a:t> – </a:t>
            </a:r>
            <a:r>
              <a:rPr lang="de-DE" sz="2000" dirty="0" smtClean="0"/>
              <a:t>Französisch </a:t>
            </a:r>
            <a:r>
              <a:rPr lang="de-DE" sz="2000" dirty="0"/>
              <a:t>/ </a:t>
            </a:r>
            <a:r>
              <a:rPr lang="de-DE" sz="2000" dirty="0" smtClean="0"/>
              <a:t>  Spanisch</a:t>
            </a:r>
            <a:endParaRPr lang="de-DE" sz="2000" dirty="0"/>
          </a:p>
          <a:p>
            <a:pPr marL="0" indent="0">
              <a:buNone/>
            </a:pPr>
            <a:r>
              <a:rPr lang="de-DE" sz="2400" dirty="0"/>
              <a:t>▪ </a:t>
            </a:r>
            <a:r>
              <a:rPr lang="de-DE" sz="2400" b="1" u="sng" dirty="0"/>
              <a:t>Schule am Ernst-Reuter-Platz </a:t>
            </a:r>
            <a:r>
              <a:rPr lang="de-DE" sz="2400" dirty="0"/>
              <a:t>– </a:t>
            </a:r>
            <a:endParaRPr lang="de-DE" sz="2400" dirty="0" smtClean="0"/>
          </a:p>
          <a:p>
            <a:pPr marL="0" indent="0">
              <a:buNone/>
            </a:pPr>
            <a:r>
              <a:rPr lang="de-DE" sz="2400" dirty="0"/>
              <a:t> </a:t>
            </a:r>
            <a:r>
              <a:rPr lang="de-DE" sz="2400" dirty="0" smtClean="0"/>
              <a:t> </a:t>
            </a:r>
            <a:r>
              <a:rPr lang="de-DE" sz="2400" i="1" dirty="0" smtClean="0"/>
              <a:t>gebundene </a:t>
            </a:r>
            <a:r>
              <a:rPr lang="de-DE" sz="2400" i="1" dirty="0"/>
              <a:t>Ganztagsschule </a:t>
            </a:r>
            <a:r>
              <a:rPr lang="de-DE" sz="2400" dirty="0"/>
              <a:t>– Italienisch / </a:t>
            </a:r>
            <a:r>
              <a:rPr lang="de-DE" sz="2400" dirty="0" smtClean="0"/>
              <a:t>Spanisch</a:t>
            </a:r>
          </a:p>
          <a:p>
            <a:pPr marL="0" indent="0">
              <a:buNone/>
            </a:pPr>
            <a:r>
              <a:rPr lang="de-DE" sz="2400" dirty="0"/>
              <a:t>▪ </a:t>
            </a:r>
            <a:r>
              <a:rPr lang="de-DE" sz="2400" b="1" u="sng" dirty="0"/>
              <a:t>Schule am </a:t>
            </a:r>
            <a:r>
              <a:rPr lang="de-DE" sz="2400" b="1" u="sng" dirty="0" err="1"/>
              <a:t>Leher</a:t>
            </a:r>
            <a:r>
              <a:rPr lang="de-DE" sz="2400" b="1" u="sng" dirty="0"/>
              <a:t> Markt </a:t>
            </a:r>
            <a:r>
              <a:rPr lang="de-DE" sz="2400" dirty="0"/>
              <a:t>– </a:t>
            </a:r>
            <a:r>
              <a:rPr lang="de-DE" sz="2400" i="1" dirty="0"/>
              <a:t>offene Ganztagsschule</a:t>
            </a:r>
            <a:r>
              <a:rPr lang="de-DE" sz="2400" dirty="0"/>
              <a:t> –  </a:t>
            </a:r>
            <a:endParaRPr lang="de-DE" sz="2400" dirty="0" smtClean="0"/>
          </a:p>
          <a:p>
            <a:pPr marL="0" indent="0">
              <a:buNone/>
            </a:pPr>
            <a:r>
              <a:rPr lang="de-DE" sz="2400" dirty="0"/>
              <a:t> </a:t>
            </a:r>
            <a:r>
              <a:rPr lang="de-DE" sz="2400" dirty="0" smtClean="0"/>
              <a:t> Spanisch </a:t>
            </a:r>
            <a:endParaRPr lang="de-DE" sz="2400" dirty="0"/>
          </a:p>
          <a:p>
            <a:pPr marL="0" indent="0">
              <a:buNone/>
            </a:pPr>
            <a:r>
              <a:rPr lang="de-DE" sz="2400" dirty="0"/>
              <a:t>▪ </a:t>
            </a:r>
            <a:r>
              <a:rPr lang="de-DE" sz="2400" b="1" u="sng" dirty="0"/>
              <a:t>Wilhelm-Raabe-Schule</a:t>
            </a:r>
            <a:r>
              <a:rPr lang="de-DE" sz="2400" dirty="0"/>
              <a:t> – </a:t>
            </a:r>
            <a:r>
              <a:rPr lang="de-DE" sz="2000" i="1" dirty="0"/>
              <a:t>Halbtagsschule</a:t>
            </a:r>
            <a:r>
              <a:rPr lang="de-DE" sz="2000" dirty="0"/>
              <a:t> – </a:t>
            </a:r>
            <a:r>
              <a:rPr lang="de-DE" sz="2000" dirty="0" smtClean="0"/>
              <a:t>Französisch / </a:t>
            </a:r>
          </a:p>
          <a:p>
            <a:pPr marL="0" indent="0">
              <a:buNone/>
            </a:pPr>
            <a:r>
              <a:rPr lang="de-DE" sz="2000" dirty="0"/>
              <a:t> </a:t>
            </a:r>
            <a:r>
              <a:rPr lang="de-DE" sz="2000" dirty="0" smtClean="0"/>
              <a:t>  Latein</a:t>
            </a:r>
            <a:endParaRPr lang="de-DE" sz="2000" dirty="0"/>
          </a:p>
          <a:p>
            <a:pPr marL="0" indent="0">
              <a:buNone/>
            </a:pPr>
            <a:r>
              <a:rPr lang="de-DE" sz="2400" dirty="0"/>
              <a:t>▪ </a:t>
            </a:r>
            <a:r>
              <a:rPr lang="de-DE" sz="2400" b="1" u="sng" dirty="0" smtClean="0"/>
              <a:t>Neue </a:t>
            </a:r>
            <a:r>
              <a:rPr lang="de-DE" sz="2400" b="1" u="sng" dirty="0"/>
              <a:t>Oberschule </a:t>
            </a:r>
            <a:r>
              <a:rPr lang="de-DE" sz="2400" b="1" u="sng" dirty="0" err="1" smtClean="0"/>
              <a:t>Lehe</a:t>
            </a:r>
            <a:r>
              <a:rPr lang="de-DE" sz="2400" b="1" dirty="0"/>
              <a:t> </a:t>
            </a:r>
            <a:r>
              <a:rPr lang="de-DE" sz="2400" dirty="0" smtClean="0"/>
              <a:t>– </a:t>
            </a:r>
            <a:r>
              <a:rPr lang="de-DE" sz="2400" i="1" dirty="0" smtClean="0"/>
              <a:t>offene Ganztagsschule – </a:t>
            </a:r>
          </a:p>
          <a:p>
            <a:pPr marL="0" indent="0">
              <a:buNone/>
            </a:pPr>
            <a:r>
              <a:rPr lang="de-DE" sz="2400" i="1" dirty="0"/>
              <a:t> </a:t>
            </a:r>
            <a:r>
              <a:rPr lang="de-DE" sz="2400" i="1" dirty="0" smtClean="0"/>
              <a:t> Spanisch</a:t>
            </a:r>
            <a:endParaRPr lang="de-DE" sz="2400" i="1" u="sng" dirty="0"/>
          </a:p>
          <a:p>
            <a:pPr marL="0" indent="0">
              <a:buNone/>
            </a:pPr>
            <a:endParaRPr lang="de-DE" sz="2400" dirty="0"/>
          </a:p>
          <a:p>
            <a:pPr marL="0" indent="0">
              <a:buNone/>
            </a:pPr>
            <a:endParaRPr lang="de-DE"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97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smtClean="0">
                <a:cs typeface="Arial" charset="0"/>
              </a:rPr>
              <a:t>            Schulübersicht</a:t>
            </a:r>
          </a:p>
        </p:txBody>
      </p:sp>
      <p:sp>
        <p:nvSpPr>
          <p:cNvPr id="3" name="Inhaltsplatzhalter 2"/>
          <p:cNvSpPr>
            <a:spLocks noGrp="1"/>
          </p:cNvSpPr>
          <p:nvPr>
            <p:ph idx="1"/>
          </p:nvPr>
        </p:nvSpPr>
        <p:spPr/>
        <p:txBody>
          <a:bodyPr/>
          <a:lstStyle/>
          <a:p>
            <a:pPr marL="0" indent="0">
              <a:buNone/>
            </a:pPr>
            <a:r>
              <a:rPr lang="de-DE" sz="2400" b="1" dirty="0"/>
              <a:t>● Nord</a:t>
            </a:r>
          </a:p>
          <a:p>
            <a:pPr marL="0" indent="0">
              <a:buNone/>
            </a:pPr>
            <a:r>
              <a:rPr lang="de-DE" sz="2400" dirty="0"/>
              <a:t>▪ </a:t>
            </a:r>
            <a:r>
              <a:rPr lang="de-DE" sz="2400" b="1" u="sng" dirty="0"/>
              <a:t>Heinrich-Heine-Schule</a:t>
            </a:r>
            <a:r>
              <a:rPr lang="de-DE" sz="2400" dirty="0"/>
              <a:t> – </a:t>
            </a:r>
            <a:r>
              <a:rPr lang="de-DE" sz="2400" i="1" dirty="0" smtClean="0"/>
              <a:t>teilgebundene</a:t>
            </a:r>
            <a:r>
              <a:rPr lang="de-DE" sz="2400" i="1" dirty="0" smtClean="0"/>
              <a:t> Ganztagsschule</a:t>
            </a:r>
          </a:p>
          <a:p>
            <a:pPr marL="0" indent="0">
              <a:buNone/>
            </a:pPr>
            <a:r>
              <a:rPr lang="de-DE" sz="2400" dirty="0" smtClean="0"/>
              <a:t>  Französisch </a:t>
            </a:r>
            <a:r>
              <a:rPr lang="de-DE" sz="2400" dirty="0"/>
              <a:t>/ Russisch</a:t>
            </a:r>
          </a:p>
          <a:p>
            <a:pPr marL="0" indent="0">
              <a:buNone/>
            </a:pPr>
            <a:r>
              <a:rPr lang="de-DE" sz="2400" dirty="0"/>
              <a:t>▪ </a:t>
            </a:r>
            <a:r>
              <a:rPr lang="de-DE" sz="2400" b="1" u="sng" dirty="0"/>
              <a:t>Johann-Gutenberg-Schule</a:t>
            </a:r>
            <a:r>
              <a:rPr lang="de-DE" sz="2400" dirty="0"/>
              <a:t> – </a:t>
            </a:r>
            <a:r>
              <a:rPr lang="de-DE" sz="2400" i="1" dirty="0"/>
              <a:t>Halbtagsschule</a:t>
            </a:r>
            <a:r>
              <a:rPr lang="de-DE" sz="2400" dirty="0"/>
              <a:t> – </a:t>
            </a:r>
            <a:r>
              <a:rPr lang="de-DE" sz="2400" dirty="0" smtClean="0"/>
              <a:t> </a:t>
            </a:r>
          </a:p>
          <a:p>
            <a:pPr marL="0" indent="0">
              <a:buNone/>
            </a:pPr>
            <a:r>
              <a:rPr lang="de-DE" sz="2400" dirty="0"/>
              <a:t> </a:t>
            </a:r>
            <a:r>
              <a:rPr lang="de-DE" sz="2400" dirty="0" smtClean="0"/>
              <a:t> Französisch </a:t>
            </a:r>
            <a:r>
              <a:rPr lang="de-DE" sz="2400" dirty="0"/>
              <a:t>/ </a:t>
            </a:r>
            <a:r>
              <a:rPr lang="de-DE" sz="2400" dirty="0" smtClean="0"/>
              <a:t>Latein </a:t>
            </a:r>
            <a:r>
              <a:rPr lang="de-DE" sz="2400" dirty="0" smtClean="0"/>
              <a:t>/ Spanisch </a:t>
            </a:r>
            <a:r>
              <a:rPr lang="de-DE" sz="2400" dirty="0" smtClean="0"/>
              <a:t>in Planung</a:t>
            </a:r>
          </a:p>
          <a:p>
            <a:pPr marL="0" indent="0">
              <a:buNone/>
            </a:pPr>
            <a:endParaRPr lang="de-DE" sz="2400" dirty="0"/>
          </a:p>
          <a:p>
            <a:pPr marL="0" indent="0">
              <a:buNone/>
            </a:pPr>
            <a:r>
              <a:rPr lang="de-DE" sz="2400" dirty="0" smtClean="0"/>
              <a:t>● </a:t>
            </a:r>
            <a:r>
              <a:rPr lang="de-DE" sz="2400" b="1" u="sng" dirty="0"/>
              <a:t>Lloyd Gymnasium </a:t>
            </a:r>
            <a:r>
              <a:rPr lang="de-DE" sz="2400" dirty="0"/>
              <a:t>– </a:t>
            </a:r>
            <a:endParaRPr lang="de-DE" sz="2400" dirty="0" smtClean="0"/>
          </a:p>
          <a:p>
            <a:pPr marL="0" indent="0">
              <a:buNone/>
            </a:pPr>
            <a:r>
              <a:rPr lang="de-DE" sz="2400" dirty="0"/>
              <a:t> </a:t>
            </a:r>
            <a:r>
              <a:rPr lang="de-DE" sz="2400" dirty="0" smtClean="0"/>
              <a:t>  Französisch / Spanisch / Latein / Italienisch</a:t>
            </a:r>
          </a:p>
          <a:p>
            <a:pPr marL="0" indent="0">
              <a:buNone/>
            </a:pPr>
            <a:r>
              <a:rPr lang="de-DE" sz="2400" dirty="0"/>
              <a:t> </a:t>
            </a:r>
            <a:r>
              <a:rPr lang="de-DE" sz="2400" dirty="0" smtClean="0"/>
              <a:t>  incl. </a:t>
            </a:r>
            <a:r>
              <a:rPr lang="de-DE" sz="2400" dirty="0"/>
              <a:t>b</a:t>
            </a:r>
            <a:r>
              <a:rPr lang="de-DE" sz="2400" dirty="0" smtClean="0"/>
              <a:t>ilingualer Unterricht </a:t>
            </a:r>
          </a:p>
          <a:p>
            <a:pPr marL="0" indent="0" algn="ctr">
              <a:buNone/>
            </a:pPr>
            <a:endParaRPr lang="de-DE" sz="2000" b="1" dirty="0"/>
          </a:p>
          <a:p>
            <a:pPr marL="0" indent="0">
              <a:buNone/>
            </a:pPr>
            <a:endParaRPr lang="de-DE"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97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457200" y="274638"/>
            <a:ext cx="8229600" cy="395287"/>
          </a:xfrm>
        </p:spPr>
        <p:txBody>
          <a:bodyPr/>
          <a:lstStyle/>
          <a:p>
            <a:pPr eaLnBrk="1" hangingPunct="1"/>
            <a:r>
              <a:rPr lang="de-DE" altLang="de-DE" sz="2400" dirty="0" smtClean="0">
                <a:cs typeface="Arial" charset="0"/>
              </a:rPr>
              <a:t>Abschlüsse</a:t>
            </a:r>
          </a:p>
        </p:txBody>
      </p:sp>
      <p:sp>
        <p:nvSpPr>
          <p:cNvPr id="3" name="Inhaltsplatzhalter 2"/>
          <p:cNvSpPr>
            <a:spLocks noGrp="1"/>
          </p:cNvSpPr>
          <p:nvPr>
            <p:ph idx="1"/>
          </p:nvPr>
        </p:nvSpPr>
        <p:spPr/>
        <p:txBody>
          <a:bodyPr/>
          <a:lstStyle/>
          <a:p>
            <a:pPr marL="0" indent="0">
              <a:buNone/>
            </a:pPr>
            <a:r>
              <a:rPr lang="de-DE" sz="2000" dirty="0"/>
              <a:t>● </a:t>
            </a:r>
            <a:r>
              <a:rPr lang="de-DE" sz="2000" i="1" dirty="0" smtClean="0"/>
              <a:t>einfache </a:t>
            </a:r>
            <a:r>
              <a:rPr lang="de-DE" sz="2000" i="1" dirty="0"/>
              <a:t>Berufsbildungsreife </a:t>
            </a:r>
            <a:r>
              <a:rPr lang="de-DE" sz="2000" i="1" dirty="0" smtClean="0"/>
              <a:t>„</a:t>
            </a:r>
            <a:r>
              <a:rPr lang="de-DE" sz="2000" i="1" dirty="0" err="1" smtClean="0"/>
              <a:t>einfBBR</a:t>
            </a:r>
            <a:r>
              <a:rPr lang="de-DE" sz="2000" i="1" dirty="0" smtClean="0"/>
              <a:t>“</a:t>
            </a:r>
            <a:endParaRPr lang="de-DE" sz="2000" i="1" dirty="0"/>
          </a:p>
          <a:p>
            <a:pPr marL="0" indent="0">
              <a:buNone/>
            </a:pPr>
            <a:r>
              <a:rPr lang="de-DE" sz="2000" i="1" dirty="0"/>
              <a:t> - für Schülerinnen und Schüler mit </a:t>
            </a:r>
            <a:r>
              <a:rPr lang="de-DE" sz="2000" i="1" dirty="0" err="1" smtClean="0"/>
              <a:t>sonderpäd</a:t>
            </a:r>
            <a:r>
              <a:rPr lang="de-DE" sz="2000" i="1" dirty="0" smtClean="0"/>
              <a:t>. </a:t>
            </a:r>
            <a:r>
              <a:rPr lang="de-DE" sz="2000" i="1" dirty="0"/>
              <a:t>Förderbedarf </a:t>
            </a:r>
            <a:r>
              <a:rPr lang="de-DE" sz="2000" i="1" dirty="0" smtClean="0"/>
              <a:t>und </a:t>
            </a:r>
          </a:p>
          <a:p>
            <a:pPr marL="0" indent="0">
              <a:buNone/>
            </a:pPr>
            <a:r>
              <a:rPr lang="de-DE" sz="2000" i="1" dirty="0"/>
              <a:t> </a:t>
            </a:r>
            <a:r>
              <a:rPr lang="de-DE" sz="2000" i="1" dirty="0" smtClean="0"/>
              <a:t>  leistungsschwache Regelschüler Ende 10 durch Prüfung</a:t>
            </a:r>
            <a:endParaRPr lang="de-DE" sz="2000" i="1" dirty="0"/>
          </a:p>
          <a:p>
            <a:pPr marL="0" indent="0">
              <a:buNone/>
            </a:pPr>
            <a:r>
              <a:rPr lang="de-DE" sz="2000" i="1" dirty="0"/>
              <a:t> - am Ende von 9 </a:t>
            </a:r>
            <a:r>
              <a:rPr lang="de-DE" sz="2000" i="1" dirty="0" smtClean="0"/>
              <a:t>oder in 10 durch </a:t>
            </a:r>
            <a:r>
              <a:rPr lang="de-DE" sz="2000" i="1" dirty="0"/>
              <a:t>Zuerkennung bei einem </a:t>
            </a:r>
          </a:p>
          <a:p>
            <a:pPr marL="0" indent="0">
              <a:buNone/>
            </a:pPr>
            <a:r>
              <a:rPr lang="de-DE" sz="2000" i="1" dirty="0"/>
              <a:t>   bestimmten Notenbild</a:t>
            </a:r>
          </a:p>
          <a:p>
            <a:pPr marL="0" indent="0">
              <a:buNone/>
            </a:pPr>
            <a:r>
              <a:rPr lang="de-DE" sz="2000" dirty="0"/>
              <a:t>● Erweiterte Berufsbildungsreife (EBBR)</a:t>
            </a:r>
          </a:p>
          <a:p>
            <a:pPr marL="0" indent="0">
              <a:buNone/>
            </a:pPr>
            <a:r>
              <a:rPr lang="de-DE" sz="2000" dirty="0"/>
              <a:t> - durch Prüfung Ende 10</a:t>
            </a:r>
          </a:p>
          <a:p>
            <a:pPr marL="0" indent="0">
              <a:buNone/>
            </a:pPr>
            <a:r>
              <a:rPr lang="de-DE" sz="2000" dirty="0"/>
              <a:t>● Mittlerer </a:t>
            </a:r>
            <a:r>
              <a:rPr lang="de-DE" sz="2000" dirty="0" smtClean="0"/>
              <a:t>Schulabschluss (MSA)</a:t>
            </a:r>
            <a:endParaRPr lang="de-DE" sz="2000" dirty="0"/>
          </a:p>
          <a:p>
            <a:pPr marL="0" indent="0">
              <a:buNone/>
            </a:pPr>
            <a:r>
              <a:rPr lang="de-DE" sz="2000" dirty="0"/>
              <a:t>-  durch Prüfung am Ende von 10</a:t>
            </a:r>
          </a:p>
          <a:p>
            <a:pPr marL="0" indent="0">
              <a:buNone/>
            </a:pPr>
            <a:r>
              <a:rPr lang="de-DE" sz="2000" dirty="0"/>
              <a:t>● Abitur an einer der gymnasialen Oberstufen</a:t>
            </a:r>
          </a:p>
          <a:p>
            <a:pPr marL="0" indent="0">
              <a:buNone/>
            </a:pPr>
            <a:r>
              <a:rPr lang="de-DE" sz="2000" dirty="0"/>
              <a:t>● verschiedene Abschlüsse in den beruflichen Schulen</a:t>
            </a:r>
          </a:p>
          <a:p>
            <a:pPr marL="0" indent="0">
              <a:buNone/>
            </a:pPr>
            <a:r>
              <a:rPr lang="de-DE" sz="2000" dirty="0"/>
              <a:t>   nach </a:t>
            </a:r>
            <a:r>
              <a:rPr lang="de-DE" sz="2000" dirty="0" smtClean="0"/>
              <a:t>Klasse 10 </a:t>
            </a:r>
            <a:r>
              <a:rPr lang="de-DE" sz="2000" dirty="0"/>
              <a:t>der Oberschule</a:t>
            </a:r>
          </a:p>
          <a:p>
            <a:pPr marL="0" indent="0">
              <a:buNone/>
            </a:pPr>
            <a:endParaRPr lang="de-DE" dirty="0"/>
          </a:p>
        </p:txBody>
      </p:sp>
      <p:sp>
        <p:nvSpPr>
          <p:cNvPr id="3074" name="Fußzeilenplatzhalter 4"/>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smtClean="0">
                <a:solidFill>
                  <a:srgbClr val="0000FF"/>
                </a:solidFill>
                <a:cs typeface="Arial" charset="0"/>
              </a:rPr>
              <a:t>Anke.Detering@magistrat.bremerhaven.de</a:t>
            </a:r>
            <a:endParaRPr lang="de-DE" altLang="de-DE" dirty="0">
              <a:solidFill>
                <a:srgbClr val="0000FF"/>
              </a:solidFill>
              <a:cs typeface="Arial" charset="0"/>
            </a:endParaRPr>
          </a:p>
        </p:txBody>
      </p:sp>
      <p:pic>
        <p:nvPicPr>
          <p:cNvPr id="3076" name="Picture 4" descr="2Zeil4Far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4925"/>
            <a:ext cx="2520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827088" y="9080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altLang="de-DE">
                <a:cs typeface="Arial" charset="0"/>
              </a:rPr>
              <a:t>Amt</a:t>
            </a:r>
          </a:p>
        </p:txBody>
      </p:sp>
      <p:sp>
        <p:nvSpPr>
          <p:cNvPr id="3079" name="Line 7"/>
          <p:cNvSpPr>
            <a:spLocks noChangeShapeType="1"/>
          </p:cNvSpPr>
          <p:nvPr/>
        </p:nvSpPr>
        <p:spPr bwMode="auto">
          <a:xfrm>
            <a:off x="0" y="836613"/>
            <a:ext cx="9144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80" name="Line 8"/>
          <p:cNvSpPr>
            <a:spLocks noChangeShapeType="1"/>
          </p:cNvSpPr>
          <p:nvPr/>
        </p:nvSpPr>
        <p:spPr bwMode="auto">
          <a:xfrm>
            <a:off x="3132138" y="71438"/>
            <a:ext cx="0" cy="11969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267" y="6165304"/>
            <a:ext cx="1545733"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97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äsentation">
  <a:themeElements>
    <a:clrScheme name="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äsentatio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ä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Präsentation</Template>
  <TotalTime>0</TotalTime>
  <Words>1068</Words>
  <Application>Microsoft Office PowerPoint</Application>
  <PresentationFormat>Bildschirmpräsentation (4:3)</PresentationFormat>
  <Paragraphs>209</Paragraphs>
  <Slides>18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18</vt:i4>
      </vt:variant>
    </vt:vector>
  </HeadingPairs>
  <TitlesOfParts>
    <vt:vector size="22" baseType="lpstr">
      <vt:lpstr>Arial</vt:lpstr>
      <vt:lpstr>CorpoS</vt:lpstr>
      <vt:lpstr>Times New Roman</vt:lpstr>
      <vt:lpstr>Präsentation</vt:lpstr>
      <vt:lpstr> Bildungslandschaft Bremerhaven nach der Primarstufe </vt:lpstr>
      <vt:lpstr>Zahlen</vt:lpstr>
      <vt:lpstr>                Merkmale der Oberschule</vt:lpstr>
      <vt:lpstr>Merkmale der Oberschule</vt:lpstr>
      <vt:lpstr>                 Merkmale des Gymnasiums</vt:lpstr>
      <vt:lpstr>Schulübersicht</vt:lpstr>
      <vt:lpstr>                                 Schulübersicht</vt:lpstr>
      <vt:lpstr>            Schulübersicht</vt:lpstr>
      <vt:lpstr>Abschlüsse</vt:lpstr>
      <vt:lpstr>              Versetzung </vt:lpstr>
      <vt:lpstr>                Aufnahme / Zeitablauf Sj. 2024/25</vt:lpstr>
      <vt:lpstr>     Infoabende</vt:lpstr>
      <vt:lpstr>           Aufnahmekriterien</vt:lpstr>
      <vt:lpstr>           Au                Aufnahmekriterien sonderpädagogischer Förderbedarf</vt:lpstr>
      <vt:lpstr>Härtefallkriterien</vt:lpstr>
      <vt:lpstr>   Härtefallbeantragung</vt:lpstr>
      <vt:lpstr>                 Warteliste</vt:lpstr>
      <vt:lpstr>PowerPoint-Präsentation</vt:lpstr>
    </vt:vector>
  </TitlesOfParts>
  <Company>Umweltschutzamt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Administrator</dc:creator>
  <cp:lastModifiedBy>Detering, Anke</cp:lastModifiedBy>
  <cp:revision>90</cp:revision>
  <cp:lastPrinted>2023-11-07T11:44:51Z</cp:lastPrinted>
  <dcterms:created xsi:type="dcterms:W3CDTF">2005-10-31T13:12:03Z</dcterms:created>
  <dcterms:modified xsi:type="dcterms:W3CDTF">2023-11-07T11:47:12Z</dcterms:modified>
</cp:coreProperties>
</file>